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340" r:id="rId5"/>
    <p:sldId id="305" r:id="rId6"/>
    <p:sldId id="260" r:id="rId7"/>
    <p:sldId id="312" r:id="rId8"/>
    <p:sldId id="341" r:id="rId9"/>
    <p:sldId id="342" r:id="rId10"/>
    <p:sldId id="343" r:id="rId11"/>
    <p:sldId id="344" r:id="rId12"/>
    <p:sldId id="321" r:id="rId13"/>
    <p:sldId id="322" r:id="rId14"/>
    <p:sldId id="323" r:id="rId15"/>
    <p:sldId id="345" r:id="rId16"/>
    <p:sldId id="346" r:id="rId17"/>
    <p:sldId id="347" r:id="rId18"/>
    <p:sldId id="348" r:id="rId19"/>
    <p:sldId id="349" r:id="rId20"/>
    <p:sldId id="350" r:id="rId21"/>
    <p:sldId id="351" r:id="rId22"/>
    <p:sldId id="352" r:id="rId23"/>
    <p:sldId id="353" r:id="rId24"/>
    <p:sldId id="354" r:id="rId25"/>
    <p:sldId id="355" r:id="rId26"/>
    <p:sldId id="356" r:id="rId27"/>
    <p:sldId id="357" r:id="rId28"/>
    <p:sldId id="358" r:id="rId29"/>
    <p:sldId id="359" r:id="rId30"/>
    <p:sldId id="293" r:id="rId31"/>
    <p:sldId id="294" r:id="rId32"/>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45782C-DC7F-2B67-0C10-3FDAE0B5ECCA}" v="20" dt="2024-12-27T13:28:21.376"/>
    <p1510:client id="{374DA8B4-ED53-F9C3-4827-69DDEC95E8DB}" v="116" dt="2024-12-27T10:42:30.681"/>
    <p1510:client id="{649ED9FA-6F13-1895-207C-E44B361B68D5}" v="150" dt="2024-12-27T13:24:50.878"/>
    <p1510:client id="{C0B0301C-6EDD-13F8-49DA-023A07795C94}" v="29" dt="2024-12-27T13:23:09.717"/>
    <p1510:client id="{D631C955-944D-9F51-DFCE-AEBF692C475B}" v="1994" dt="2024-12-27T12:21:16.365"/>
    <p1510:client id="{DB3B1F8D-516E-60C2-3123-59B53AF8C4BF}" v="2773" dt="2024-12-27T12:08:24.05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94660"/>
  </p:normalViewPr>
  <p:slideViewPr>
    <p:cSldViewPr snapToGrid="0">
      <p:cViewPr varScale="1">
        <p:scale>
          <a:sx n="69" d="100"/>
          <a:sy n="69" d="100"/>
        </p:scale>
        <p:origin x="1404" y="66"/>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1" i="1">
                <a:solidFill>
                  <a:schemeClr val="bg1"/>
                </a:solidFill>
                <a:latin typeface="Calibri"/>
                <a:cs typeface="Calibri"/>
              </a:defRPr>
            </a:lvl1pPr>
          </a:lstStyle>
          <a:p>
            <a:pPr algn="ctr">
              <a:lnSpc>
                <a:spcPts val="1240"/>
              </a:lnSpc>
            </a:pPr>
            <a:r>
              <a:t>Báo</a:t>
            </a:r>
            <a:r>
              <a:rPr spc="-5"/>
              <a:t> cáo</a:t>
            </a:r>
            <a:r>
              <a:rPr spc="5"/>
              <a:t> </a:t>
            </a:r>
            <a:r>
              <a:t>cuối</a:t>
            </a:r>
            <a:r>
              <a:rPr spc="10"/>
              <a:t> </a:t>
            </a:r>
            <a:r>
              <a:t>kỳ</a:t>
            </a:r>
            <a:r>
              <a:rPr spc="-10"/>
              <a:t> </a:t>
            </a:r>
            <a:r>
              <a:t>-</a:t>
            </a:r>
            <a:r>
              <a:rPr spc="-15"/>
              <a:t> </a:t>
            </a:r>
            <a:r>
              <a:rPr spc="-30"/>
              <a:t>Tấn</a:t>
            </a:r>
            <a:r>
              <a:t> </a:t>
            </a:r>
            <a:r>
              <a:rPr spc="-5"/>
              <a:t>công</a:t>
            </a:r>
            <a:r>
              <a:rPr spc="10"/>
              <a:t> </a:t>
            </a:r>
            <a:r>
              <a:t>mạng</a:t>
            </a:r>
          </a:p>
          <a:p>
            <a:pPr algn="ctr">
              <a:lnSpc>
                <a:spcPct val="100000"/>
              </a:lnSpc>
            </a:pPr>
            <a:r>
              <a:rPr b="0" i="0" spc="-5">
                <a:latin typeface="Calibri"/>
                <a:cs typeface="Calibri"/>
              </a:rPr>
              <a:t>University</a:t>
            </a:r>
            <a:r>
              <a:rPr b="0" i="0" spc="-15">
                <a:latin typeface="Calibri"/>
                <a:cs typeface="Calibri"/>
              </a:rPr>
              <a:t> </a:t>
            </a:r>
            <a:r>
              <a:rPr b="0" i="0" spc="-5">
                <a:latin typeface="Calibri"/>
                <a:cs typeface="Calibri"/>
              </a:rPr>
              <a:t>of Information</a:t>
            </a:r>
            <a:r>
              <a:rPr b="0" i="0" spc="-30">
                <a:latin typeface="Calibri"/>
                <a:cs typeface="Calibri"/>
              </a:rPr>
              <a:t> </a:t>
            </a:r>
            <a:r>
              <a:rPr b="0" i="0" spc="-15">
                <a:latin typeface="Calibri"/>
                <a:cs typeface="Calibri"/>
              </a:rPr>
              <a:t>Technology</a:t>
            </a:r>
            <a:r>
              <a:rPr b="0" i="0" spc="-30">
                <a:latin typeface="Calibri"/>
                <a:cs typeface="Calibri"/>
              </a:rPr>
              <a:t> </a:t>
            </a:r>
            <a:r>
              <a:rPr b="0" i="0" spc="-5">
                <a:latin typeface="Calibri"/>
                <a:cs typeface="Calibri"/>
              </a:rPr>
              <a:t>(UIT),</a:t>
            </a:r>
            <a:r>
              <a:rPr b="0" i="0" spc="5">
                <a:latin typeface="Calibri"/>
                <a:cs typeface="Calibri"/>
              </a:rPr>
              <a:t> </a:t>
            </a:r>
            <a:r>
              <a:rPr b="0" i="0">
                <a:latin typeface="Calibri"/>
                <a:cs typeface="Calibri"/>
              </a:rPr>
              <a:t>VNU-HCM</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1/23/2025</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a:cs typeface="Calibri"/>
              </a:defRPr>
            </a:lvl1pPr>
          </a:lstStyle>
          <a:p>
            <a:pPr marL="38100">
              <a:lnSpc>
                <a:spcPts val="1240"/>
              </a:lnSpc>
            </a:pPr>
            <a:fld id="{81D60167-4931-47E6-BA6A-407CBD079E47}" type="slidenum">
              <a:rPr dirty="0"/>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rgbClr val="2D75B6"/>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200" b="1" i="1">
                <a:solidFill>
                  <a:schemeClr val="bg1"/>
                </a:solidFill>
                <a:latin typeface="Calibri"/>
                <a:cs typeface="Calibri"/>
              </a:defRPr>
            </a:lvl1pPr>
          </a:lstStyle>
          <a:p>
            <a:pPr algn="ctr">
              <a:lnSpc>
                <a:spcPts val="1240"/>
              </a:lnSpc>
            </a:pPr>
            <a:r>
              <a:t>Báo</a:t>
            </a:r>
            <a:r>
              <a:rPr spc="-5"/>
              <a:t> cáo</a:t>
            </a:r>
            <a:r>
              <a:rPr spc="5"/>
              <a:t> </a:t>
            </a:r>
            <a:r>
              <a:t>cuối</a:t>
            </a:r>
            <a:r>
              <a:rPr spc="10"/>
              <a:t> </a:t>
            </a:r>
            <a:r>
              <a:t>kỳ</a:t>
            </a:r>
            <a:r>
              <a:rPr spc="-10"/>
              <a:t> </a:t>
            </a:r>
            <a:r>
              <a:t>-</a:t>
            </a:r>
            <a:r>
              <a:rPr spc="-15"/>
              <a:t> </a:t>
            </a:r>
            <a:r>
              <a:rPr spc="-30"/>
              <a:t>Tấn</a:t>
            </a:r>
            <a:r>
              <a:t> </a:t>
            </a:r>
            <a:r>
              <a:rPr spc="-5"/>
              <a:t>công</a:t>
            </a:r>
            <a:r>
              <a:rPr spc="10"/>
              <a:t> </a:t>
            </a:r>
            <a:r>
              <a:t>mạng</a:t>
            </a:r>
          </a:p>
          <a:p>
            <a:pPr algn="ctr">
              <a:lnSpc>
                <a:spcPct val="100000"/>
              </a:lnSpc>
            </a:pPr>
            <a:r>
              <a:rPr b="0" i="0" spc="-5">
                <a:latin typeface="Calibri"/>
                <a:cs typeface="Calibri"/>
              </a:rPr>
              <a:t>University</a:t>
            </a:r>
            <a:r>
              <a:rPr b="0" i="0" spc="-15">
                <a:latin typeface="Calibri"/>
                <a:cs typeface="Calibri"/>
              </a:rPr>
              <a:t> </a:t>
            </a:r>
            <a:r>
              <a:rPr b="0" i="0" spc="-5">
                <a:latin typeface="Calibri"/>
                <a:cs typeface="Calibri"/>
              </a:rPr>
              <a:t>of Information</a:t>
            </a:r>
            <a:r>
              <a:rPr b="0" i="0" spc="-30">
                <a:latin typeface="Calibri"/>
                <a:cs typeface="Calibri"/>
              </a:rPr>
              <a:t> </a:t>
            </a:r>
            <a:r>
              <a:rPr b="0" i="0" spc="-15">
                <a:latin typeface="Calibri"/>
                <a:cs typeface="Calibri"/>
              </a:rPr>
              <a:t>Technology</a:t>
            </a:r>
            <a:r>
              <a:rPr b="0" i="0" spc="-30">
                <a:latin typeface="Calibri"/>
                <a:cs typeface="Calibri"/>
              </a:rPr>
              <a:t> </a:t>
            </a:r>
            <a:r>
              <a:rPr b="0" i="0" spc="-5">
                <a:latin typeface="Calibri"/>
                <a:cs typeface="Calibri"/>
              </a:rPr>
              <a:t>(UIT),</a:t>
            </a:r>
            <a:r>
              <a:rPr b="0" i="0" spc="5">
                <a:latin typeface="Calibri"/>
                <a:cs typeface="Calibri"/>
              </a:rPr>
              <a:t> </a:t>
            </a:r>
            <a:r>
              <a:rPr b="0" i="0">
                <a:latin typeface="Calibri"/>
                <a:cs typeface="Calibri"/>
              </a:rPr>
              <a:t>VNU-HCM</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1/23/2025</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libri"/>
                <a:cs typeface="Calibri"/>
              </a:defRPr>
            </a:lvl1pPr>
          </a:lstStyle>
          <a:p>
            <a:pPr marL="38100">
              <a:lnSpc>
                <a:spcPts val="1240"/>
              </a:lnSpc>
            </a:pPr>
            <a:fld id="{81D60167-4931-47E6-BA6A-407CBD079E47}" type="slidenum">
              <a:rPr dirty="0"/>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rgbClr val="2D75B6"/>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1" i="1">
                <a:solidFill>
                  <a:schemeClr val="bg1"/>
                </a:solidFill>
                <a:latin typeface="Calibri"/>
                <a:cs typeface="Calibri"/>
              </a:defRPr>
            </a:lvl1pPr>
          </a:lstStyle>
          <a:p>
            <a:pPr algn="ctr">
              <a:lnSpc>
                <a:spcPts val="1240"/>
              </a:lnSpc>
            </a:pPr>
            <a:r>
              <a:t>Báo</a:t>
            </a:r>
            <a:r>
              <a:rPr spc="-5"/>
              <a:t> cáo</a:t>
            </a:r>
            <a:r>
              <a:rPr spc="5"/>
              <a:t> </a:t>
            </a:r>
            <a:r>
              <a:t>cuối</a:t>
            </a:r>
            <a:r>
              <a:rPr spc="10"/>
              <a:t> </a:t>
            </a:r>
            <a:r>
              <a:t>kỳ</a:t>
            </a:r>
            <a:r>
              <a:rPr spc="-10"/>
              <a:t> </a:t>
            </a:r>
            <a:r>
              <a:t>-</a:t>
            </a:r>
            <a:r>
              <a:rPr spc="-15"/>
              <a:t> </a:t>
            </a:r>
            <a:r>
              <a:rPr spc="-30"/>
              <a:t>Tấn</a:t>
            </a:r>
            <a:r>
              <a:t> </a:t>
            </a:r>
            <a:r>
              <a:rPr spc="-5"/>
              <a:t>công</a:t>
            </a:r>
            <a:r>
              <a:rPr spc="10"/>
              <a:t> </a:t>
            </a:r>
            <a:r>
              <a:t>mạng</a:t>
            </a:r>
          </a:p>
          <a:p>
            <a:pPr algn="ctr">
              <a:lnSpc>
                <a:spcPct val="100000"/>
              </a:lnSpc>
            </a:pPr>
            <a:r>
              <a:rPr b="0" i="0" spc="-5">
                <a:latin typeface="Calibri"/>
                <a:cs typeface="Calibri"/>
              </a:rPr>
              <a:t>University</a:t>
            </a:r>
            <a:r>
              <a:rPr b="0" i="0" spc="-15">
                <a:latin typeface="Calibri"/>
                <a:cs typeface="Calibri"/>
              </a:rPr>
              <a:t> </a:t>
            </a:r>
            <a:r>
              <a:rPr b="0" i="0" spc="-5">
                <a:latin typeface="Calibri"/>
                <a:cs typeface="Calibri"/>
              </a:rPr>
              <a:t>of Information</a:t>
            </a:r>
            <a:r>
              <a:rPr b="0" i="0" spc="-30">
                <a:latin typeface="Calibri"/>
                <a:cs typeface="Calibri"/>
              </a:rPr>
              <a:t> </a:t>
            </a:r>
            <a:r>
              <a:rPr b="0" i="0" spc="-15">
                <a:latin typeface="Calibri"/>
                <a:cs typeface="Calibri"/>
              </a:rPr>
              <a:t>Technology</a:t>
            </a:r>
            <a:r>
              <a:rPr b="0" i="0" spc="-30">
                <a:latin typeface="Calibri"/>
                <a:cs typeface="Calibri"/>
              </a:rPr>
              <a:t> </a:t>
            </a:r>
            <a:r>
              <a:rPr b="0" i="0" spc="-5">
                <a:latin typeface="Calibri"/>
                <a:cs typeface="Calibri"/>
              </a:rPr>
              <a:t>(UIT),</a:t>
            </a:r>
            <a:r>
              <a:rPr b="0" i="0" spc="5">
                <a:latin typeface="Calibri"/>
                <a:cs typeface="Calibri"/>
              </a:rPr>
              <a:t> </a:t>
            </a:r>
            <a:r>
              <a:rPr b="0" i="0">
                <a:latin typeface="Calibri"/>
                <a:cs typeface="Calibri"/>
              </a:rPr>
              <a:t>VNU-HCM</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1/23/2025</a:t>
            </a:fld>
            <a:endParaRPr lang="en-US"/>
          </a:p>
        </p:txBody>
      </p:sp>
      <p:sp>
        <p:nvSpPr>
          <p:cNvPr id="7" name="Holder 7"/>
          <p:cNvSpPr>
            <a:spLocks noGrp="1"/>
          </p:cNvSpPr>
          <p:nvPr>
            <p:ph type="sldNum" sz="quarter" idx="7"/>
          </p:nvPr>
        </p:nvSpPr>
        <p:spPr/>
        <p:txBody>
          <a:bodyPr lIns="0" tIns="0" rIns="0" bIns="0"/>
          <a:lstStyle>
            <a:lvl1pPr>
              <a:defRPr sz="1200" b="0" i="0">
                <a:solidFill>
                  <a:schemeClr val="tx1"/>
                </a:solidFill>
                <a:latin typeface="Calibri"/>
                <a:cs typeface="Calibri"/>
              </a:defRPr>
            </a:lvl1pPr>
          </a:lstStyle>
          <a:p>
            <a:pPr marL="38100">
              <a:lnSpc>
                <a:spcPts val="1240"/>
              </a:lnSpc>
            </a:pPr>
            <a:fld id="{81D60167-4931-47E6-BA6A-407CBD079E47}" type="slidenum">
              <a:rPr dirty="0"/>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484619"/>
            <a:ext cx="8594090" cy="365760"/>
          </a:xfrm>
          <a:custGeom>
            <a:avLst/>
            <a:gdLst/>
            <a:ahLst/>
            <a:cxnLst/>
            <a:rect l="l" t="t" r="r" b="b"/>
            <a:pathLst>
              <a:path w="8594090" h="365759">
                <a:moveTo>
                  <a:pt x="8593836" y="0"/>
                </a:moveTo>
                <a:lnTo>
                  <a:pt x="0" y="0"/>
                </a:lnTo>
                <a:lnTo>
                  <a:pt x="0" y="365759"/>
                </a:lnTo>
                <a:lnTo>
                  <a:pt x="8593836" y="365759"/>
                </a:lnTo>
                <a:lnTo>
                  <a:pt x="8593836" y="0"/>
                </a:lnTo>
                <a:close/>
              </a:path>
            </a:pathLst>
          </a:custGeom>
          <a:solidFill>
            <a:srgbClr val="000000">
              <a:alpha val="81175"/>
            </a:srgbClr>
          </a:solidFill>
        </p:spPr>
        <p:txBody>
          <a:bodyPr wrap="square" lIns="0" tIns="0" rIns="0" bIns="0" rtlCol="0"/>
          <a:lstStyle/>
          <a:p>
            <a:endParaRPr/>
          </a:p>
        </p:txBody>
      </p:sp>
      <p:sp>
        <p:nvSpPr>
          <p:cNvPr id="17" name="bg object 17"/>
          <p:cNvSpPr/>
          <p:nvPr/>
        </p:nvSpPr>
        <p:spPr>
          <a:xfrm>
            <a:off x="0" y="6484619"/>
            <a:ext cx="8594090" cy="365760"/>
          </a:xfrm>
          <a:custGeom>
            <a:avLst/>
            <a:gdLst/>
            <a:ahLst/>
            <a:cxnLst/>
            <a:rect l="l" t="t" r="r" b="b"/>
            <a:pathLst>
              <a:path w="8594090" h="365759">
                <a:moveTo>
                  <a:pt x="0" y="365759"/>
                </a:moveTo>
                <a:lnTo>
                  <a:pt x="8593836" y="365759"/>
                </a:lnTo>
                <a:lnTo>
                  <a:pt x="8593836" y="0"/>
                </a:lnTo>
                <a:lnTo>
                  <a:pt x="0" y="0"/>
                </a:lnTo>
                <a:lnTo>
                  <a:pt x="0" y="365759"/>
                </a:lnTo>
                <a:close/>
              </a:path>
            </a:pathLst>
          </a:custGeom>
          <a:ln w="12700">
            <a:solidFill>
              <a:srgbClr val="000000"/>
            </a:solidFill>
          </a:ln>
        </p:spPr>
        <p:txBody>
          <a:bodyPr wrap="square" lIns="0" tIns="0" rIns="0" bIns="0" rtlCol="0"/>
          <a:lstStyle/>
          <a:p>
            <a:endParaRPr/>
          </a:p>
        </p:txBody>
      </p:sp>
      <p:sp>
        <p:nvSpPr>
          <p:cNvPr id="18" name="bg object 18"/>
          <p:cNvSpPr/>
          <p:nvPr/>
        </p:nvSpPr>
        <p:spPr>
          <a:xfrm>
            <a:off x="550163" y="6487667"/>
            <a:ext cx="548640" cy="370840"/>
          </a:xfrm>
          <a:custGeom>
            <a:avLst/>
            <a:gdLst/>
            <a:ahLst/>
            <a:cxnLst/>
            <a:rect l="l" t="t" r="r" b="b"/>
            <a:pathLst>
              <a:path w="548640" h="370840">
                <a:moveTo>
                  <a:pt x="548640" y="0"/>
                </a:moveTo>
                <a:lnTo>
                  <a:pt x="0" y="0"/>
                </a:lnTo>
                <a:lnTo>
                  <a:pt x="0" y="370332"/>
                </a:lnTo>
                <a:lnTo>
                  <a:pt x="548640" y="370332"/>
                </a:lnTo>
                <a:lnTo>
                  <a:pt x="548640" y="0"/>
                </a:lnTo>
                <a:close/>
              </a:path>
            </a:pathLst>
          </a:custGeom>
          <a:solidFill>
            <a:srgbClr val="FFFFFF"/>
          </a:solidFill>
        </p:spPr>
        <p:txBody>
          <a:bodyPr wrap="square" lIns="0" tIns="0" rIns="0" bIns="0" rtlCol="0"/>
          <a:lstStyle/>
          <a:p>
            <a:endParaRPr/>
          </a:p>
        </p:txBody>
      </p:sp>
      <p:sp>
        <p:nvSpPr>
          <p:cNvPr id="19" name="bg object 19"/>
          <p:cNvSpPr/>
          <p:nvPr/>
        </p:nvSpPr>
        <p:spPr>
          <a:xfrm>
            <a:off x="550163" y="6487667"/>
            <a:ext cx="548640" cy="370840"/>
          </a:xfrm>
          <a:custGeom>
            <a:avLst/>
            <a:gdLst/>
            <a:ahLst/>
            <a:cxnLst/>
            <a:rect l="l" t="t" r="r" b="b"/>
            <a:pathLst>
              <a:path w="548640" h="370840">
                <a:moveTo>
                  <a:pt x="0" y="370332"/>
                </a:moveTo>
                <a:lnTo>
                  <a:pt x="548640" y="370332"/>
                </a:lnTo>
                <a:lnTo>
                  <a:pt x="548640" y="0"/>
                </a:lnTo>
                <a:lnTo>
                  <a:pt x="0" y="0"/>
                </a:lnTo>
                <a:lnTo>
                  <a:pt x="0" y="370332"/>
                </a:lnTo>
                <a:close/>
              </a:path>
            </a:pathLst>
          </a:custGeom>
          <a:ln w="12700">
            <a:solidFill>
              <a:srgbClr val="7E7E7E"/>
            </a:solidFill>
          </a:ln>
        </p:spPr>
        <p:txBody>
          <a:bodyPr wrap="square" lIns="0" tIns="0" rIns="0" bIns="0" rtlCol="0"/>
          <a:lstStyle/>
          <a:p>
            <a:endParaRPr/>
          </a:p>
        </p:txBody>
      </p:sp>
      <p:pic>
        <p:nvPicPr>
          <p:cNvPr id="20" name="bg object 20"/>
          <p:cNvPicPr/>
          <p:nvPr/>
        </p:nvPicPr>
        <p:blipFill>
          <a:blip r:embed="rId2" cstate="print"/>
          <a:stretch>
            <a:fillRect/>
          </a:stretch>
        </p:blipFill>
        <p:spPr>
          <a:xfrm>
            <a:off x="8554211" y="6356604"/>
            <a:ext cx="596138" cy="503174"/>
          </a:xfrm>
          <a:prstGeom prst="rect">
            <a:avLst/>
          </a:prstGeom>
        </p:spPr>
      </p:pic>
      <p:sp>
        <p:nvSpPr>
          <p:cNvPr id="21" name="bg object 21"/>
          <p:cNvSpPr/>
          <p:nvPr/>
        </p:nvSpPr>
        <p:spPr>
          <a:xfrm>
            <a:off x="0" y="832104"/>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22" name="bg object 22"/>
          <p:cNvPicPr/>
          <p:nvPr/>
        </p:nvPicPr>
        <p:blipFill>
          <a:blip r:embed="rId3" cstate="print"/>
          <a:stretch>
            <a:fillRect/>
          </a:stretch>
        </p:blipFill>
        <p:spPr>
          <a:xfrm>
            <a:off x="659891" y="836676"/>
            <a:ext cx="7723632" cy="5647944"/>
          </a:xfrm>
          <a:prstGeom prst="rect">
            <a:avLst/>
          </a:prstGeom>
        </p:spPr>
      </p:pic>
      <p:pic>
        <p:nvPicPr>
          <p:cNvPr id="23" name="bg object 23"/>
          <p:cNvPicPr/>
          <p:nvPr/>
        </p:nvPicPr>
        <p:blipFill>
          <a:blip r:embed="rId4" cstate="print"/>
          <a:stretch>
            <a:fillRect/>
          </a:stretch>
        </p:blipFill>
        <p:spPr>
          <a:xfrm>
            <a:off x="8492635" y="144680"/>
            <a:ext cx="538946" cy="532333"/>
          </a:xfrm>
          <a:prstGeom prst="rect">
            <a:avLst/>
          </a:prstGeom>
        </p:spPr>
      </p:pic>
      <p:sp>
        <p:nvSpPr>
          <p:cNvPr id="2" name="Holder 2"/>
          <p:cNvSpPr>
            <a:spLocks noGrp="1"/>
          </p:cNvSpPr>
          <p:nvPr>
            <p:ph type="title"/>
          </p:nvPr>
        </p:nvSpPr>
        <p:spPr/>
        <p:txBody>
          <a:bodyPr lIns="0" tIns="0" rIns="0" bIns="0"/>
          <a:lstStyle>
            <a:lvl1pPr>
              <a:defRPr sz="3000" b="1" i="0">
                <a:solidFill>
                  <a:srgbClr val="2D75B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200" b="1" i="1">
                <a:solidFill>
                  <a:schemeClr val="bg1"/>
                </a:solidFill>
                <a:latin typeface="Calibri"/>
                <a:cs typeface="Calibri"/>
              </a:defRPr>
            </a:lvl1pPr>
          </a:lstStyle>
          <a:p>
            <a:pPr algn="ctr">
              <a:lnSpc>
                <a:spcPts val="1240"/>
              </a:lnSpc>
            </a:pPr>
            <a:r>
              <a:t>Báo</a:t>
            </a:r>
            <a:r>
              <a:rPr spc="-5"/>
              <a:t> cáo</a:t>
            </a:r>
            <a:r>
              <a:rPr spc="5"/>
              <a:t> </a:t>
            </a:r>
            <a:r>
              <a:t>cuối</a:t>
            </a:r>
            <a:r>
              <a:rPr spc="10"/>
              <a:t> </a:t>
            </a:r>
            <a:r>
              <a:t>kỳ</a:t>
            </a:r>
            <a:r>
              <a:rPr spc="-10"/>
              <a:t> </a:t>
            </a:r>
            <a:r>
              <a:t>-</a:t>
            </a:r>
            <a:r>
              <a:rPr spc="-15"/>
              <a:t> </a:t>
            </a:r>
            <a:r>
              <a:rPr spc="-30"/>
              <a:t>Tấn</a:t>
            </a:r>
            <a:r>
              <a:t> </a:t>
            </a:r>
            <a:r>
              <a:rPr spc="-5"/>
              <a:t>công</a:t>
            </a:r>
            <a:r>
              <a:rPr spc="10"/>
              <a:t> </a:t>
            </a:r>
            <a:r>
              <a:t>mạng</a:t>
            </a:r>
          </a:p>
          <a:p>
            <a:pPr algn="ctr">
              <a:lnSpc>
                <a:spcPct val="100000"/>
              </a:lnSpc>
            </a:pPr>
            <a:r>
              <a:rPr b="0" i="0" spc="-5">
                <a:latin typeface="Calibri"/>
                <a:cs typeface="Calibri"/>
              </a:rPr>
              <a:t>University</a:t>
            </a:r>
            <a:r>
              <a:rPr b="0" i="0" spc="-15">
                <a:latin typeface="Calibri"/>
                <a:cs typeface="Calibri"/>
              </a:rPr>
              <a:t> </a:t>
            </a:r>
            <a:r>
              <a:rPr b="0" i="0" spc="-5">
                <a:latin typeface="Calibri"/>
                <a:cs typeface="Calibri"/>
              </a:rPr>
              <a:t>of Information</a:t>
            </a:r>
            <a:r>
              <a:rPr b="0" i="0" spc="-30">
                <a:latin typeface="Calibri"/>
                <a:cs typeface="Calibri"/>
              </a:rPr>
              <a:t> </a:t>
            </a:r>
            <a:r>
              <a:rPr b="0" i="0" spc="-15">
                <a:latin typeface="Calibri"/>
                <a:cs typeface="Calibri"/>
              </a:rPr>
              <a:t>Technology</a:t>
            </a:r>
            <a:r>
              <a:rPr b="0" i="0" spc="-30">
                <a:latin typeface="Calibri"/>
                <a:cs typeface="Calibri"/>
              </a:rPr>
              <a:t> </a:t>
            </a:r>
            <a:r>
              <a:rPr b="0" i="0" spc="-5">
                <a:latin typeface="Calibri"/>
                <a:cs typeface="Calibri"/>
              </a:rPr>
              <a:t>(UIT),</a:t>
            </a:r>
            <a:r>
              <a:rPr b="0" i="0" spc="5">
                <a:latin typeface="Calibri"/>
                <a:cs typeface="Calibri"/>
              </a:rPr>
              <a:t> </a:t>
            </a:r>
            <a:r>
              <a:rPr b="0" i="0">
                <a:latin typeface="Calibri"/>
                <a:cs typeface="Calibri"/>
              </a:rPr>
              <a:t>VNU-HCM</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1/23/2025</a:t>
            </a:fld>
            <a:endParaRPr lang="en-US"/>
          </a:p>
        </p:txBody>
      </p:sp>
      <p:sp>
        <p:nvSpPr>
          <p:cNvPr id="5" name="Holder 5"/>
          <p:cNvSpPr>
            <a:spLocks noGrp="1"/>
          </p:cNvSpPr>
          <p:nvPr>
            <p:ph type="sldNum" sz="quarter" idx="7"/>
          </p:nvPr>
        </p:nvSpPr>
        <p:spPr/>
        <p:txBody>
          <a:bodyPr lIns="0" tIns="0" rIns="0" bIns="0"/>
          <a:lstStyle>
            <a:lvl1pPr>
              <a:defRPr sz="1200" b="0" i="0">
                <a:solidFill>
                  <a:schemeClr val="tx1"/>
                </a:solidFill>
                <a:latin typeface="Calibri"/>
                <a:cs typeface="Calibri"/>
              </a:defRPr>
            </a:lvl1pPr>
          </a:lstStyle>
          <a:p>
            <a:pPr marL="38100">
              <a:lnSpc>
                <a:spcPts val="1240"/>
              </a:lnSpc>
            </a:pPr>
            <a:fld id="{81D60167-4931-47E6-BA6A-407CBD079E47}" type="slidenum">
              <a:rPr dirty="0"/>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1" i="1">
                <a:solidFill>
                  <a:schemeClr val="bg1"/>
                </a:solidFill>
                <a:latin typeface="Calibri"/>
                <a:cs typeface="Calibri"/>
              </a:defRPr>
            </a:lvl1pPr>
          </a:lstStyle>
          <a:p>
            <a:pPr algn="ctr">
              <a:lnSpc>
                <a:spcPts val="1240"/>
              </a:lnSpc>
            </a:pPr>
            <a:r>
              <a:t>Báo</a:t>
            </a:r>
            <a:r>
              <a:rPr spc="-5"/>
              <a:t> cáo</a:t>
            </a:r>
            <a:r>
              <a:rPr spc="5"/>
              <a:t> </a:t>
            </a:r>
            <a:r>
              <a:t>cuối</a:t>
            </a:r>
            <a:r>
              <a:rPr spc="10"/>
              <a:t> </a:t>
            </a:r>
            <a:r>
              <a:t>kỳ</a:t>
            </a:r>
            <a:r>
              <a:rPr spc="-10"/>
              <a:t> </a:t>
            </a:r>
            <a:r>
              <a:t>-</a:t>
            </a:r>
            <a:r>
              <a:rPr spc="-15"/>
              <a:t> </a:t>
            </a:r>
            <a:r>
              <a:rPr spc="-30"/>
              <a:t>Tấn</a:t>
            </a:r>
            <a:r>
              <a:t> </a:t>
            </a:r>
            <a:r>
              <a:rPr spc="-5"/>
              <a:t>công</a:t>
            </a:r>
            <a:r>
              <a:rPr spc="10"/>
              <a:t> </a:t>
            </a:r>
            <a:r>
              <a:t>mạng</a:t>
            </a:r>
          </a:p>
          <a:p>
            <a:pPr algn="ctr">
              <a:lnSpc>
                <a:spcPct val="100000"/>
              </a:lnSpc>
            </a:pPr>
            <a:r>
              <a:rPr b="0" i="0" spc="-5">
                <a:latin typeface="Calibri"/>
                <a:cs typeface="Calibri"/>
              </a:rPr>
              <a:t>University</a:t>
            </a:r>
            <a:r>
              <a:rPr b="0" i="0" spc="-15">
                <a:latin typeface="Calibri"/>
                <a:cs typeface="Calibri"/>
              </a:rPr>
              <a:t> </a:t>
            </a:r>
            <a:r>
              <a:rPr b="0" i="0" spc="-5">
                <a:latin typeface="Calibri"/>
                <a:cs typeface="Calibri"/>
              </a:rPr>
              <a:t>of Information</a:t>
            </a:r>
            <a:r>
              <a:rPr b="0" i="0" spc="-30">
                <a:latin typeface="Calibri"/>
                <a:cs typeface="Calibri"/>
              </a:rPr>
              <a:t> </a:t>
            </a:r>
            <a:r>
              <a:rPr b="0" i="0" spc="-15">
                <a:latin typeface="Calibri"/>
                <a:cs typeface="Calibri"/>
              </a:rPr>
              <a:t>Technology</a:t>
            </a:r>
            <a:r>
              <a:rPr b="0" i="0" spc="-30">
                <a:latin typeface="Calibri"/>
                <a:cs typeface="Calibri"/>
              </a:rPr>
              <a:t> </a:t>
            </a:r>
            <a:r>
              <a:rPr b="0" i="0" spc="-5">
                <a:latin typeface="Calibri"/>
                <a:cs typeface="Calibri"/>
              </a:rPr>
              <a:t>(UIT),</a:t>
            </a:r>
            <a:r>
              <a:rPr b="0" i="0" spc="5">
                <a:latin typeface="Calibri"/>
                <a:cs typeface="Calibri"/>
              </a:rPr>
              <a:t> </a:t>
            </a:r>
            <a:r>
              <a:rPr b="0" i="0">
                <a:latin typeface="Calibri"/>
                <a:cs typeface="Calibri"/>
              </a:rPr>
              <a:t>VNU-HCM</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1/23/2025</a:t>
            </a:fld>
            <a:endParaRPr lang="en-US"/>
          </a:p>
        </p:txBody>
      </p:sp>
      <p:sp>
        <p:nvSpPr>
          <p:cNvPr id="4" name="Holder 4"/>
          <p:cNvSpPr>
            <a:spLocks noGrp="1"/>
          </p:cNvSpPr>
          <p:nvPr>
            <p:ph type="sldNum" sz="quarter" idx="7"/>
          </p:nvPr>
        </p:nvSpPr>
        <p:spPr/>
        <p:txBody>
          <a:bodyPr lIns="0" tIns="0" rIns="0" bIns="0"/>
          <a:lstStyle>
            <a:lvl1pPr>
              <a:defRPr sz="1200" b="0" i="0">
                <a:solidFill>
                  <a:schemeClr val="tx1"/>
                </a:solidFill>
                <a:latin typeface="Calibri"/>
                <a:cs typeface="Calibri"/>
              </a:defRPr>
            </a:lvl1pPr>
          </a:lstStyle>
          <a:p>
            <a:pPr marL="38100">
              <a:lnSpc>
                <a:spcPts val="1240"/>
              </a:lnSpc>
            </a:pPr>
            <a:fld id="{81D60167-4931-47E6-BA6A-407CBD079E47}" type="slidenum">
              <a:rPr dirty="0"/>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484619"/>
            <a:ext cx="8594090" cy="365760"/>
          </a:xfrm>
          <a:custGeom>
            <a:avLst/>
            <a:gdLst/>
            <a:ahLst/>
            <a:cxnLst/>
            <a:rect l="l" t="t" r="r" b="b"/>
            <a:pathLst>
              <a:path w="8594090" h="365759">
                <a:moveTo>
                  <a:pt x="8593836" y="0"/>
                </a:moveTo>
                <a:lnTo>
                  <a:pt x="0" y="0"/>
                </a:lnTo>
                <a:lnTo>
                  <a:pt x="0" y="365759"/>
                </a:lnTo>
                <a:lnTo>
                  <a:pt x="8593836" y="365759"/>
                </a:lnTo>
                <a:lnTo>
                  <a:pt x="8593836" y="0"/>
                </a:lnTo>
                <a:close/>
              </a:path>
            </a:pathLst>
          </a:custGeom>
          <a:solidFill>
            <a:srgbClr val="000000">
              <a:alpha val="81175"/>
            </a:srgbClr>
          </a:solidFill>
        </p:spPr>
        <p:txBody>
          <a:bodyPr wrap="square" lIns="0" tIns="0" rIns="0" bIns="0" rtlCol="0"/>
          <a:lstStyle/>
          <a:p>
            <a:endParaRPr/>
          </a:p>
        </p:txBody>
      </p:sp>
      <p:sp>
        <p:nvSpPr>
          <p:cNvPr id="17" name="bg object 17"/>
          <p:cNvSpPr/>
          <p:nvPr/>
        </p:nvSpPr>
        <p:spPr>
          <a:xfrm>
            <a:off x="0" y="6484619"/>
            <a:ext cx="8594090" cy="365760"/>
          </a:xfrm>
          <a:custGeom>
            <a:avLst/>
            <a:gdLst/>
            <a:ahLst/>
            <a:cxnLst/>
            <a:rect l="l" t="t" r="r" b="b"/>
            <a:pathLst>
              <a:path w="8594090" h="365759">
                <a:moveTo>
                  <a:pt x="0" y="365759"/>
                </a:moveTo>
                <a:lnTo>
                  <a:pt x="8593836" y="365759"/>
                </a:lnTo>
                <a:lnTo>
                  <a:pt x="8593836" y="0"/>
                </a:lnTo>
                <a:lnTo>
                  <a:pt x="0" y="0"/>
                </a:lnTo>
                <a:lnTo>
                  <a:pt x="0" y="365759"/>
                </a:lnTo>
                <a:close/>
              </a:path>
            </a:pathLst>
          </a:custGeom>
          <a:ln w="12700">
            <a:solidFill>
              <a:srgbClr val="000000"/>
            </a:solidFill>
          </a:ln>
        </p:spPr>
        <p:txBody>
          <a:bodyPr wrap="square" lIns="0" tIns="0" rIns="0" bIns="0" rtlCol="0"/>
          <a:lstStyle/>
          <a:p>
            <a:endParaRPr/>
          </a:p>
        </p:txBody>
      </p:sp>
      <p:sp>
        <p:nvSpPr>
          <p:cNvPr id="18" name="bg object 18"/>
          <p:cNvSpPr/>
          <p:nvPr/>
        </p:nvSpPr>
        <p:spPr>
          <a:xfrm>
            <a:off x="550163" y="6487667"/>
            <a:ext cx="548640" cy="370840"/>
          </a:xfrm>
          <a:custGeom>
            <a:avLst/>
            <a:gdLst/>
            <a:ahLst/>
            <a:cxnLst/>
            <a:rect l="l" t="t" r="r" b="b"/>
            <a:pathLst>
              <a:path w="548640" h="370840">
                <a:moveTo>
                  <a:pt x="548640" y="0"/>
                </a:moveTo>
                <a:lnTo>
                  <a:pt x="0" y="0"/>
                </a:lnTo>
                <a:lnTo>
                  <a:pt x="0" y="370332"/>
                </a:lnTo>
                <a:lnTo>
                  <a:pt x="548640" y="370332"/>
                </a:lnTo>
                <a:lnTo>
                  <a:pt x="548640" y="0"/>
                </a:lnTo>
                <a:close/>
              </a:path>
            </a:pathLst>
          </a:custGeom>
          <a:solidFill>
            <a:srgbClr val="FFFFFF"/>
          </a:solidFill>
        </p:spPr>
        <p:txBody>
          <a:bodyPr wrap="square" lIns="0" tIns="0" rIns="0" bIns="0" rtlCol="0"/>
          <a:lstStyle/>
          <a:p>
            <a:endParaRPr/>
          </a:p>
        </p:txBody>
      </p:sp>
      <p:sp>
        <p:nvSpPr>
          <p:cNvPr id="19" name="bg object 19"/>
          <p:cNvSpPr/>
          <p:nvPr/>
        </p:nvSpPr>
        <p:spPr>
          <a:xfrm>
            <a:off x="550163" y="6487667"/>
            <a:ext cx="548640" cy="370840"/>
          </a:xfrm>
          <a:custGeom>
            <a:avLst/>
            <a:gdLst/>
            <a:ahLst/>
            <a:cxnLst/>
            <a:rect l="l" t="t" r="r" b="b"/>
            <a:pathLst>
              <a:path w="548640" h="370840">
                <a:moveTo>
                  <a:pt x="0" y="370332"/>
                </a:moveTo>
                <a:lnTo>
                  <a:pt x="548640" y="370332"/>
                </a:lnTo>
                <a:lnTo>
                  <a:pt x="548640" y="0"/>
                </a:lnTo>
                <a:lnTo>
                  <a:pt x="0" y="0"/>
                </a:lnTo>
                <a:lnTo>
                  <a:pt x="0" y="370332"/>
                </a:lnTo>
                <a:close/>
              </a:path>
            </a:pathLst>
          </a:custGeom>
          <a:ln w="12700">
            <a:solidFill>
              <a:srgbClr val="7E7E7E"/>
            </a:solidFill>
          </a:ln>
        </p:spPr>
        <p:txBody>
          <a:bodyPr wrap="square" lIns="0" tIns="0" rIns="0" bIns="0" rtlCol="0"/>
          <a:lstStyle/>
          <a:p>
            <a:endParaRPr/>
          </a:p>
        </p:txBody>
      </p:sp>
      <p:pic>
        <p:nvPicPr>
          <p:cNvPr id="20" name="bg object 20"/>
          <p:cNvPicPr/>
          <p:nvPr/>
        </p:nvPicPr>
        <p:blipFill>
          <a:blip r:embed="rId7" cstate="print"/>
          <a:stretch>
            <a:fillRect/>
          </a:stretch>
        </p:blipFill>
        <p:spPr>
          <a:xfrm>
            <a:off x="8554211" y="6356603"/>
            <a:ext cx="596138" cy="503174"/>
          </a:xfrm>
          <a:prstGeom prst="rect">
            <a:avLst/>
          </a:prstGeom>
        </p:spPr>
      </p:pic>
      <p:sp>
        <p:nvSpPr>
          <p:cNvPr id="2" name="Holder 2"/>
          <p:cNvSpPr>
            <a:spLocks noGrp="1"/>
          </p:cNvSpPr>
          <p:nvPr>
            <p:ph type="title"/>
          </p:nvPr>
        </p:nvSpPr>
        <p:spPr>
          <a:xfrm>
            <a:off x="248818" y="125095"/>
            <a:ext cx="8646363" cy="482600"/>
          </a:xfrm>
          <a:prstGeom prst="rect">
            <a:avLst/>
          </a:prstGeom>
        </p:spPr>
        <p:txBody>
          <a:bodyPr wrap="square" lIns="0" tIns="0" rIns="0" bIns="0">
            <a:spAutoFit/>
          </a:bodyPr>
          <a:lstStyle>
            <a:lvl1pPr>
              <a:defRPr sz="3000" b="1" i="0">
                <a:solidFill>
                  <a:srgbClr val="2D75B6"/>
                </a:solidFill>
                <a:latin typeface="Arial"/>
                <a:cs typeface="Arial"/>
              </a:defRPr>
            </a:lvl1pPr>
          </a:lstStyle>
          <a:p>
            <a:endParaRPr/>
          </a:p>
        </p:txBody>
      </p:sp>
      <p:sp>
        <p:nvSpPr>
          <p:cNvPr id="3" name="Holder 3"/>
          <p:cNvSpPr>
            <a:spLocks noGrp="1"/>
          </p:cNvSpPr>
          <p:nvPr>
            <p:ph type="body" idx="1"/>
          </p:nvPr>
        </p:nvSpPr>
        <p:spPr>
          <a:xfrm>
            <a:off x="530758" y="1841610"/>
            <a:ext cx="8082483" cy="325691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220339" y="6502400"/>
            <a:ext cx="3355340" cy="360679"/>
          </a:xfrm>
          <a:prstGeom prst="rect">
            <a:avLst/>
          </a:prstGeom>
        </p:spPr>
        <p:txBody>
          <a:bodyPr wrap="square" lIns="0" tIns="0" rIns="0" bIns="0">
            <a:spAutoFit/>
          </a:bodyPr>
          <a:lstStyle>
            <a:lvl1pPr>
              <a:defRPr sz="1200" b="1" i="1">
                <a:solidFill>
                  <a:schemeClr val="bg1"/>
                </a:solidFill>
                <a:latin typeface="Calibri"/>
                <a:cs typeface="Calibri"/>
              </a:defRPr>
            </a:lvl1pPr>
          </a:lstStyle>
          <a:p>
            <a:pPr algn="ctr">
              <a:lnSpc>
                <a:spcPts val="1240"/>
              </a:lnSpc>
            </a:pPr>
            <a:r>
              <a:t>Báo</a:t>
            </a:r>
            <a:r>
              <a:rPr spc="-5"/>
              <a:t> cáo</a:t>
            </a:r>
            <a:r>
              <a:rPr spc="5"/>
              <a:t> </a:t>
            </a:r>
            <a:r>
              <a:t>cuối</a:t>
            </a:r>
            <a:r>
              <a:rPr spc="10"/>
              <a:t> </a:t>
            </a:r>
            <a:r>
              <a:t>kỳ</a:t>
            </a:r>
            <a:r>
              <a:rPr spc="-10"/>
              <a:t> </a:t>
            </a:r>
            <a:r>
              <a:t>-</a:t>
            </a:r>
            <a:r>
              <a:rPr spc="-15"/>
              <a:t> </a:t>
            </a:r>
            <a:r>
              <a:rPr spc="-30"/>
              <a:t>Tấn</a:t>
            </a:r>
            <a:r>
              <a:t> </a:t>
            </a:r>
            <a:r>
              <a:rPr spc="-5"/>
              <a:t>công</a:t>
            </a:r>
            <a:r>
              <a:rPr spc="10"/>
              <a:t> </a:t>
            </a:r>
            <a:r>
              <a:t>mạng</a:t>
            </a:r>
          </a:p>
          <a:p>
            <a:pPr algn="ctr">
              <a:lnSpc>
                <a:spcPct val="100000"/>
              </a:lnSpc>
            </a:pPr>
            <a:r>
              <a:rPr b="0" i="0" spc="-5">
                <a:latin typeface="Calibri"/>
                <a:cs typeface="Calibri"/>
              </a:rPr>
              <a:t>University</a:t>
            </a:r>
            <a:r>
              <a:rPr b="0" i="0" spc="-15">
                <a:latin typeface="Calibri"/>
                <a:cs typeface="Calibri"/>
              </a:rPr>
              <a:t> </a:t>
            </a:r>
            <a:r>
              <a:rPr b="0" i="0" spc="-5">
                <a:latin typeface="Calibri"/>
                <a:cs typeface="Calibri"/>
              </a:rPr>
              <a:t>of Information</a:t>
            </a:r>
            <a:r>
              <a:rPr b="0" i="0" spc="-30">
                <a:latin typeface="Calibri"/>
                <a:cs typeface="Calibri"/>
              </a:rPr>
              <a:t> </a:t>
            </a:r>
            <a:r>
              <a:rPr b="0" i="0" spc="-15">
                <a:latin typeface="Calibri"/>
                <a:cs typeface="Calibri"/>
              </a:rPr>
              <a:t>Technology</a:t>
            </a:r>
            <a:r>
              <a:rPr b="0" i="0" spc="-30">
                <a:latin typeface="Calibri"/>
                <a:cs typeface="Calibri"/>
              </a:rPr>
              <a:t> </a:t>
            </a:r>
            <a:r>
              <a:rPr b="0" i="0" spc="-5">
                <a:latin typeface="Calibri"/>
                <a:cs typeface="Calibri"/>
              </a:rPr>
              <a:t>(UIT),</a:t>
            </a:r>
            <a:r>
              <a:rPr b="0" i="0" spc="5">
                <a:latin typeface="Calibri"/>
                <a:cs typeface="Calibri"/>
              </a:rPr>
              <a:t> </a:t>
            </a:r>
            <a:r>
              <a:rPr b="0" i="0">
                <a:latin typeface="Calibri"/>
                <a:cs typeface="Calibri"/>
              </a:rPr>
              <a:t>VNU-HCM</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1/23/2025</a:t>
            </a:fld>
            <a:endParaRPr lang="en-US"/>
          </a:p>
        </p:txBody>
      </p:sp>
      <p:sp>
        <p:nvSpPr>
          <p:cNvPr id="6" name="Holder 6"/>
          <p:cNvSpPr>
            <a:spLocks noGrp="1"/>
          </p:cNvSpPr>
          <p:nvPr>
            <p:ph type="sldNum" sz="quarter" idx="7"/>
          </p:nvPr>
        </p:nvSpPr>
        <p:spPr>
          <a:xfrm>
            <a:off x="701954" y="6592925"/>
            <a:ext cx="231775" cy="177800"/>
          </a:xfrm>
          <a:prstGeom prst="rect">
            <a:avLst/>
          </a:prstGeom>
        </p:spPr>
        <p:txBody>
          <a:bodyPr wrap="square" lIns="0" tIns="0" rIns="0" bIns="0">
            <a:spAutoFit/>
          </a:bodyPr>
          <a:lstStyle>
            <a:lvl1pPr>
              <a:defRPr sz="1200" b="0" i="0">
                <a:solidFill>
                  <a:schemeClr val="tx1"/>
                </a:solidFill>
                <a:latin typeface="Calibri"/>
                <a:cs typeface="Calibri"/>
              </a:defRPr>
            </a:lvl1pPr>
          </a:lstStyle>
          <a:p>
            <a:pPr marL="38100">
              <a:lnSpc>
                <a:spcPts val="1240"/>
              </a:lnSpc>
            </a:pPr>
            <a:fld id="{81D60167-4931-47E6-BA6A-407CBD079E47}" type="slidenum">
              <a:rPr dirty="0"/>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484619"/>
            <a:ext cx="550545" cy="365760"/>
          </a:xfrm>
          <a:custGeom>
            <a:avLst/>
            <a:gdLst/>
            <a:ahLst/>
            <a:cxnLst/>
            <a:rect l="l" t="t" r="r" b="b"/>
            <a:pathLst>
              <a:path w="550545" h="365759">
                <a:moveTo>
                  <a:pt x="0" y="365759"/>
                </a:moveTo>
                <a:lnTo>
                  <a:pt x="550164" y="365759"/>
                </a:lnTo>
                <a:lnTo>
                  <a:pt x="550164" y="0"/>
                </a:lnTo>
                <a:lnTo>
                  <a:pt x="0" y="0"/>
                </a:lnTo>
                <a:lnTo>
                  <a:pt x="0" y="365759"/>
                </a:lnTo>
                <a:close/>
              </a:path>
            </a:pathLst>
          </a:custGeom>
          <a:solidFill>
            <a:srgbClr val="000000">
              <a:alpha val="81175"/>
            </a:srgbClr>
          </a:solidFill>
        </p:spPr>
        <p:txBody>
          <a:bodyPr wrap="square" lIns="0" tIns="0" rIns="0" bIns="0" rtlCol="0"/>
          <a:lstStyle/>
          <a:p>
            <a:endParaRPr/>
          </a:p>
        </p:txBody>
      </p:sp>
      <p:grpSp>
        <p:nvGrpSpPr>
          <p:cNvPr id="3" name="object 3"/>
          <p:cNvGrpSpPr/>
          <p:nvPr/>
        </p:nvGrpSpPr>
        <p:grpSpPr>
          <a:xfrm>
            <a:off x="-28575" y="0"/>
            <a:ext cx="9201150" cy="6864350"/>
            <a:chOff x="-28575" y="0"/>
            <a:chExt cx="9201150" cy="6864350"/>
          </a:xfrm>
        </p:grpSpPr>
        <p:sp>
          <p:nvSpPr>
            <p:cNvPr id="4" name="object 4"/>
            <p:cNvSpPr/>
            <p:nvPr/>
          </p:nvSpPr>
          <p:spPr>
            <a:xfrm>
              <a:off x="1098803" y="6484619"/>
              <a:ext cx="7495540" cy="365760"/>
            </a:xfrm>
            <a:custGeom>
              <a:avLst/>
              <a:gdLst/>
              <a:ahLst/>
              <a:cxnLst/>
              <a:rect l="l" t="t" r="r" b="b"/>
              <a:pathLst>
                <a:path w="7495540" h="365759">
                  <a:moveTo>
                    <a:pt x="0" y="365759"/>
                  </a:moveTo>
                  <a:lnTo>
                    <a:pt x="7495032" y="365759"/>
                  </a:lnTo>
                  <a:lnTo>
                    <a:pt x="7495032" y="0"/>
                  </a:lnTo>
                  <a:lnTo>
                    <a:pt x="0" y="0"/>
                  </a:lnTo>
                  <a:lnTo>
                    <a:pt x="0" y="365759"/>
                  </a:lnTo>
                  <a:close/>
                </a:path>
              </a:pathLst>
            </a:custGeom>
            <a:solidFill>
              <a:srgbClr val="000000">
                <a:alpha val="81175"/>
              </a:srgbClr>
            </a:solidFill>
          </p:spPr>
          <p:txBody>
            <a:bodyPr wrap="square" lIns="0" tIns="0" rIns="0" bIns="0" rtlCol="0"/>
            <a:lstStyle/>
            <a:p>
              <a:endParaRPr/>
            </a:p>
          </p:txBody>
        </p:sp>
        <p:sp>
          <p:nvSpPr>
            <p:cNvPr id="5" name="object 5"/>
            <p:cNvSpPr/>
            <p:nvPr/>
          </p:nvSpPr>
          <p:spPr>
            <a:xfrm>
              <a:off x="0" y="6484619"/>
              <a:ext cx="8594090" cy="365760"/>
            </a:xfrm>
            <a:custGeom>
              <a:avLst/>
              <a:gdLst/>
              <a:ahLst/>
              <a:cxnLst/>
              <a:rect l="l" t="t" r="r" b="b"/>
              <a:pathLst>
                <a:path w="8594090" h="365759">
                  <a:moveTo>
                    <a:pt x="0" y="365759"/>
                  </a:moveTo>
                  <a:lnTo>
                    <a:pt x="8593836" y="365759"/>
                  </a:lnTo>
                  <a:lnTo>
                    <a:pt x="8593836" y="0"/>
                  </a:lnTo>
                  <a:lnTo>
                    <a:pt x="0" y="0"/>
                  </a:lnTo>
                  <a:lnTo>
                    <a:pt x="0" y="365759"/>
                  </a:lnTo>
                  <a:close/>
                </a:path>
              </a:pathLst>
            </a:custGeom>
            <a:ln w="12700">
              <a:solidFill>
                <a:srgbClr val="000000"/>
              </a:solidFill>
            </a:ln>
          </p:spPr>
          <p:txBody>
            <a:bodyPr wrap="square" lIns="0" tIns="0" rIns="0" bIns="0" rtlCol="0"/>
            <a:lstStyle/>
            <a:p>
              <a:endParaRPr/>
            </a:p>
          </p:txBody>
        </p:sp>
        <p:sp>
          <p:nvSpPr>
            <p:cNvPr id="6" name="object 6"/>
            <p:cNvSpPr/>
            <p:nvPr/>
          </p:nvSpPr>
          <p:spPr>
            <a:xfrm>
              <a:off x="550163" y="6487667"/>
              <a:ext cx="548640" cy="370840"/>
            </a:xfrm>
            <a:custGeom>
              <a:avLst/>
              <a:gdLst/>
              <a:ahLst/>
              <a:cxnLst/>
              <a:rect l="l" t="t" r="r" b="b"/>
              <a:pathLst>
                <a:path w="548640" h="370840">
                  <a:moveTo>
                    <a:pt x="548640" y="0"/>
                  </a:moveTo>
                  <a:lnTo>
                    <a:pt x="0" y="0"/>
                  </a:lnTo>
                  <a:lnTo>
                    <a:pt x="0" y="370332"/>
                  </a:lnTo>
                  <a:lnTo>
                    <a:pt x="548640" y="370332"/>
                  </a:lnTo>
                  <a:lnTo>
                    <a:pt x="548640" y="0"/>
                  </a:lnTo>
                  <a:close/>
                </a:path>
              </a:pathLst>
            </a:custGeom>
            <a:solidFill>
              <a:srgbClr val="FFFFFF"/>
            </a:solidFill>
          </p:spPr>
          <p:txBody>
            <a:bodyPr wrap="square" lIns="0" tIns="0" rIns="0" bIns="0" rtlCol="0"/>
            <a:lstStyle/>
            <a:p>
              <a:endParaRPr/>
            </a:p>
          </p:txBody>
        </p:sp>
        <p:sp>
          <p:nvSpPr>
            <p:cNvPr id="7" name="object 7"/>
            <p:cNvSpPr/>
            <p:nvPr/>
          </p:nvSpPr>
          <p:spPr>
            <a:xfrm>
              <a:off x="550163" y="6487667"/>
              <a:ext cx="548640" cy="370840"/>
            </a:xfrm>
            <a:custGeom>
              <a:avLst/>
              <a:gdLst/>
              <a:ahLst/>
              <a:cxnLst/>
              <a:rect l="l" t="t" r="r" b="b"/>
              <a:pathLst>
                <a:path w="548640" h="370840">
                  <a:moveTo>
                    <a:pt x="0" y="370332"/>
                  </a:moveTo>
                  <a:lnTo>
                    <a:pt x="548640" y="370332"/>
                  </a:lnTo>
                  <a:lnTo>
                    <a:pt x="548640" y="0"/>
                  </a:lnTo>
                  <a:lnTo>
                    <a:pt x="0" y="0"/>
                  </a:lnTo>
                  <a:lnTo>
                    <a:pt x="0" y="370332"/>
                  </a:lnTo>
                  <a:close/>
                </a:path>
              </a:pathLst>
            </a:custGeom>
            <a:ln w="12700">
              <a:solidFill>
                <a:srgbClr val="7E7E7E"/>
              </a:solidFill>
            </a:ln>
          </p:spPr>
          <p:txBody>
            <a:bodyPr wrap="square" lIns="0" tIns="0" rIns="0" bIns="0" rtlCol="0"/>
            <a:lstStyle/>
            <a:p>
              <a:endParaRPr/>
            </a:p>
          </p:txBody>
        </p:sp>
        <p:pic>
          <p:nvPicPr>
            <p:cNvPr id="8" name="object 8"/>
            <p:cNvPicPr/>
            <p:nvPr/>
          </p:nvPicPr>
          <p:blipFill>
            <a:blip r:embed="rId2" cstate="print"/>
            <a:stretch>
              <a:fillRect/>
            </a:stretch>
          </p:blipFill>
          <p:spPr>
            <a:xfrm>
              <a:off x="8554211" y="6356603"/>
              <a:ext cx="596138" cy="503174"/>
            </a:xfrm>
            <a:prstGeom prst="rect">
              <a:avLst/>
            </a:prstGeom>
          </p:spPr>
        </p:pic>
        <p:sp>
          <p:nvSpPr>
            <p:cNvPr id="9" name="object 9"/>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8492635" y="144680"/>
              <a:ext cx="538946" cy="532333"/>
            </a:xfrm>
            <a:prstGeom prst="rect">
              <a:avLst/>
            </a:prstGeom>
          </p:spPr>
        </p:pic>
        <p:pic>
          <p:nvPicPr>
            <p:cNvPr id="11" name="object 11"/>
            <p:cNvPicPr/>
            <p:nvPr/>
          </p:nvPicPr>
          <p:blipFill>
            <a:blip r:embed="rId4" cstate="print"/>
            <a:stretch>
              <a:fillRect/>
            </a:stretch>
          </p:blipFill>
          <p:spPr>
            <a:xfrm>
              <a:off x="0" y="697991"/>
              <a:ext cx="9143999" cy="5241036"/>
            </a:xfrm>
            <a:prstGeom prst="rect">
              <a:avLst/>
            </a:prstGeom>
          </p:spPr>
        </p:pic>
        <p:sp>
          <p:nvSpPr>
            <p:cNvPr id="12" name="object 12"/>
            <p:cNvSpPr/>
            <p:nvPr/>
          </p:nvSpPr>
          <p:spPr>
            <a:xfrm>
              <a:off x="8253983" y="690372"/>
              <a:ext cx="890269" cy="78105"/>
            </a:xfrm>
            <a:custGeom>
              <a:avLst/>
              <a:gdLst/>
              <a:ahLst/>
              <a:cxnLst/>
              <a:rect l="l" t="t" r="r" b="b"/>
              <a:pathLst>
                <a:path w="890270" h="78104">
                  <a:moveTo>
                    <a:pt x="0" y="77724"/>
                  </a:moveTo>
                  <a:lnTo>
                    <a:pt x="890016" y="77724"/>
                  </a:lnTo>
                  <a:lnTo>
                    <a:pt x="890016" y="0"/>
                  </a:lnTo>
                  <a:lnTo>
                    <a:pt x="0" y="0"/>
                  </a:lnTo>
                  <a:lnTo>
                    <a:pt x="0" y="77724"/>
                  </a:lnTo>
                  <a:close/>
                </a:path>
              </a:pathLst>
            </a:custGeom>
            <a:solidFill>
              <a:srgbClr val="FFFFFF"/>
            </a:solidFill>
          </p:spPr>
          <p:txBody>
            <a:bodyPr wrap="square" lIns="0" tIns="0" rIns="0" bIns="0" rtlCol="0"/>
            <a:lstStyle/>
            <a:p>
              <a:endParaRPr/>
            </a:p>
          </p:txBody>
        </p:sp>
        <p:sp>
          <p:nvSpPr>
            <p:cNvPr id="13" name="object 13"/>
            <p:cNvSpPr/>
            <p:nvPr/>
          </p:nvSpPr>
          <p:spPr>
            <a:xfrm>
              <a:off x="1260347" y="1522475"/>
              <a:ext cx="3469004" cy="704215"/>
            </a:xfrm>
            <a:custGeom>
              <a:avLst/>
              <a:gdLst/>
              <a:ahLst/>
              <a:cxnLst/>
              <a:rect l="l" t="t" r="r" b="b"/>
              <a:pathLst>
                <a:path w="3469004" h="704214">
                  <a:moveTo>
                    <a:pt x="3468624" y="0"/>
                  </a:moveTo>
                  <a:lnTo>
                    <a:pt x="0" y="0"/>
                  </a:lnTo>
                  <a:lnTo>
                    <a:pt x="0" y="704088"/>
                  </a:lnTo>
                  <a:lnTo>
                    <a:pt x="3468624" y="704088"/>
                  </a:lnTo>
                  <a:lnTo>
                    <a:pt x="3468624" y="0"/>
                  </a:lnTo>
                  <a:close/>
                </a:path>
              </a:pathLst>
            </a:custGeom>
            <a:solidFill>
              <a:srgbClr val="000000">
                <a:alpha val="83135"/>
              </a:srgbClr>
            </a:solidFill>
          </p:spPr>
          <p:txBody>
            <a:bodyPr wrap="square" lIns="0" tIns="0" rIns="0" bIns="0" rtlCol="0"/>
            <a:lstStyle/>
            <a:p>
              <a:endParaRPr/>
            </a:p>
          </p:txBody>
        </p:sp>
        <p:sp>
          <p:nvSpPr>
            <p:cNvPr id="14" name="object 14"/>
            <p:cNvSpPr/>
            <p:nvPr/>
          </p:nvSpPr>
          <p:spPr>
            <a:xfrm>
              <a:off x="1260347" y="1522475"/>
              <a:ext cx="3469004" cy="704215"/>
            </a:xfrm>
            <a:custGeom>
              <a:avLst/>
              <a:gdLst/>
              <a:ahLst/>
              <a:cxnLst/>
              <a:rect l="l" t="t" r="r" b="b"/>
              <a:pathLst>
                <a:path w="3469004" h="704214">
                  <a:moveTo>
                    <a:pt x="0" y="704088"/>
                  </a:moveTo>
                  <a:lnTo>
                    <a:pt x="3468624" y="704088"/>
                  </a:lnTo>
                  <a:lnTo>
                    <a:pt x="3468624" y="0"/>
                  </a:lnTo>
                  <a:lnTo>
                    <a:pt x="0" y="0"/>
                  </a:lnTo>
                  <a:lnTo>
                    <a:pt x="0" y="704088"/>
                  </a:lnTo>
                  <a:close/>
                </a:path>
              </a:pathLst>
            </a:custGeom>
            <a:ln w="12700">
              <a:solidFill>
                <a:srgbClr val="000000"/>
              </a:solidFill>
            </a:ln>
          </p:spPr>
          <p:txBody>
            <a:bodyPr wrap="square" lIns="0" tIns="0" rIns="0" bIns="0" rtlCol="0"/>
            <a:lstStyle/>
            <a:p>
              <a:endParaRPr/>
            </a:p>
          </p:txBody>
        </p:sp>
        <p:sp>
          <p:nvSpPr>
            <p:cNvPr id="15" name="object 15"/>
            <p:cNvSpPr/>
            <p:nvPr/>
          </p:nvSpPr>
          <p:spPr>
            <a:xfrm>
              <a:off x="8253983" y="0"/>
              <a:ext cx="890269" cy="62865"/>
            </a:xfrm>
            <a:custGeom>
              <a:avLst/>
              <a:gdLst/>
              <a:ahLst/>
              <a:cxnLst/>
              <a:rect l="l" t="t" r="r" b="b"/>
              <a:pathLst>
                <a:path w="890270" h="62865">
                  <a:moveTo>
                    <a:pt x="0" y="62484"/>
                  </a:moveTo>
                  <a:lnTo>
                    <a:pt x="890016" y="62484"/>
                  </a:lnTo>
                  <a:lnTo>
                    <a:pt x="890016" y="0"/>
                  </a:lnTo>
                  <a:lnTo>
                    <a:pt x="0" y="0"/>
                  </a:lnTo>
                  <a:lnTo>
                    <a:pt x="0" y="62484"/>
                  </a:lnTo>
                  <a:close/>
                </a:path>
              </a:pathLst>
            </a:custGeom>
            <a:solidFill>
              <a:srgbClr val="FFFFFF"/>
            </a:solidFill>
          </p:spPr>
          <p:txBody>
            <a:bodyPr wrap="square" lIns="0" tIns="0" rIns="0" bIns="0" rtlCol="0"/>
            <a:lstStyle/>
            <a:p>
              <a:endParaRPr/>
            </a:p>
          </p:txBody>
        </p:sp>
      </p:grpSp>
      <p:sp>
        <p:nvSpPr>
          <p:cNvPr id="16" name="object 16"/>
          <p:cNvSpPr txBox="1"/>
          <p:nvPr/>
        </p:nvSpPr>
        <p:spPr>
          <a:xfrm>
            <a:off x="1260347" y="1522475"/>
            <a:ext cx="3469004" cy="559769"/>
          </a:xfrm>
          <a:prstGeom prst="rect">
            <a:avLst/>
          </a:prstGeom>
        </p:spPr>
        <p:txBody>
          <a:bodyPr vert="horz" wrap="square" lIns="0" tIns="127635" rIns="0" bIns="0" rtlCol="0">
            <a:spAutoFit/>
          </a:bodyPr>
          <a:lstStyle/>
          <a:p>
            <a:pPr marL="136525">
              <a:lnSpc>
                <a:spcPct val="100000"/>
              </a:lnSpc>
              <a:spcBef>
                <a:spcPts val="1005"/>
              </a:spcBef>
            </a:pPr>
            <a:r>
              <a:rPr sz="1400" b="1" dirty="0" err="1">
                <a:solidFill>
                  <a:srgbClr val="F1F1F1"/>
                </a:solidFill>
                <a:latin typeface="Calibri"/>
                <a:cs typeface="Calibri"/>
              </a:rPr>
              <a:t>Khoa</a:t>
            </a:r>
            <a:r>
              <a:rPr sz="1400" b="1" spc="-35" dirty="0">
                <a:solidFill>
                  <a:srgbClr val="F1F1F1"/>
                </a:solidFill>
                <a:latin typeface="Calibri"/>
                <a:cs typeface="Calibri"/>
              </a:rPr>
              <a:t> </a:t>
            </a:r>
            <a:r>
              <a:rPr sz="1400" b="1" dirty="0" err="1">
                <a:solidFill>
                  <a:srgbClr val="F1F1F1"/>
                </a:solidFill>
                <a:latin typeface="Calibri"/>
                <a:cs typeface="Calibri"/>
              </a:rPr>
              <a:t>Mạng</a:t>
            </a:r>
            <a:r>
              <a:rPr sz="1400" b="1" spc="-30" dirty="0">
                <a:solidFill>
                  <a:srgbClr val="F1F1F1"/>
                </a:solidFill>
                <a:latin typeface="Calibri"/>
                <a:cs typeface="Calibri"/>
              </a:rPr>
              <a:t> </a:t>
            </a:r>
            <a:r>
              <a:rPr sz="1400" b="1" spc="-10" dirty="0" err="1">
                <a:solidFill>
                  <a:srgbClr val="F1F1F1"/>
                </a:solidFill>
                <a:latin typeface="Calibri"/>
                <a:cs typeface="Calibri"/>
              </a:rPr>
              <a:t>máy</a:t>
            </a:r>
            <a:r>
              <a:rPr sz="1400" b="1" spc="-30" dirty="0">
                <a:solidFill>
                  <a:srgbClr val="F1F1F1"/>
                </a:solidFill>
                <a:latin typeface="Calibri"/>
                <a:cs typeface="Calibri"/>
              </a:rPr>
              <a:t> </a:t>
            </a:r>
            <a:r>
              <a:rPr sz="1400" b="1" dirty="0" err="1">
                <a:solidFill>
                  <a:srgbClr val="F1F1F1"/>
                </a:solidFill>
                <a:latin typeface="Calibri"/>
                <a:cs typeface="Calibri"/>
              </a:rPr>
              <a:t>tính</a:t>
            </a:r>
            <a:r>
              <a:rPr sz="1400" b="1" spc="-25" dirty="0">
                <a:solidFill>
                  <a:srgbClr val="F1F1F1"/>
                </a:solidFill>
                <a:latin typeface="Calibri"/>
                <a:cs typeface="Calibri"/>
              </a:rPr>
              <a:t> </a:t>
            </a:r>
            <a:r>
              <a:rPr sz="1400" b="1" spc="-15" dirty="0" err="1">
                <a:solidFill>
                  <a:srgbClr val="F1F1F1"/>
                </a:solidFill>
                <a:latin typeface="Calibri"/>
                <a:cs typeface="Calibri"/>
              </a:rPr>
              <a:t>và</a:t>
            </a:r>
            <a:r>
              <a:rPr sz="1400" b="1" spc="-15" dirty="0">
                <a:solidFill>
                  <a:srgbClr val="F1F1F1"/>
                </a:solidFill>
                <a:latin typeface="Calibri"/>
                <a:cs typeface="Calibri"/>
              </a:rPr>
              <a:t> </a:t>
            </a:r>
            <a:r>
              <a:rPr sz="1400" b="1" spc="-15" dirty="0" err="1">
                <a:solidFill>
                  <a:srgbClr val="F1F1F1"/>
                </a:solidFill>
                <a:latin typeface="Calibri"/>
                <a:cs typeface="Calibri"/>
              </a:rPr>
              <a:t>Truyền</a:t>
            </a:r>
            <a:r>
              <a:rPr sz="1400" b="1" spc="-40" dirty="0">
                <a:solidFill>
                  <a:srgbClr val="F1F1F1"/>
                </a:solidFill>
                <a:latin typeface="Calibri"/>
                <a:cs typeface="Calibri"/>
              </a:rPr>
              <a:t> </a:t>
            </a:r>
            <a:r>
              <a:rPr sz="1400" b="1" dirty="0" err="1">
                <a:solidFill>
                  <a:srgbClr val="F1F1F1"/>
                </a:solidFill>
                <a:latin typeface="Calibri"/>
                <a:cs typeface="Calibri"/>
              </a:rPr>
              <a:t>thông</a:t>
            </a:r>
            <a:endParaRPr sz="1400" dirty="0">
              <a:latin typeface="Calibri"/>
              <a:cs typeface="Calibri"/>
            </a:endParaRPr>
          </a:p>
          <a:p>
            <a:pPr marL="136525">
              <a:lnSpc>
                <a:spcPct val="100000"/>
              </a:lnSpc>
            </a:pPr>
            <a:r>
              <a:rPr sz="1400" b="1" spc="-10" dirty="0">
                <a:solidFill>
                  <a:srgbClr val="F1F1F1"/>
                </a:solidFill>
                <a:latin typeface="Calibri"/>
                <a:cs typeface="Calibri"/>
              </a:rPr>
              <a:t>BÁO</a:t>
            </a:r>
            <a:r>
              <a:rPr sz="1400" b="1" spc="-20" dirty="0">
                <a:solidFill>
                  <a:srgbClr val="F1F1F1"/>
                </a:solidFill>
                <a:latin typeface="Calibri"/>
                <a:cs typeface="Calibri"/>
              </a:rPr>
              <a:t> </a:t>
            </a:r>
            <a:r>
              <a:rPr sz="1400" b="1" spc="-10" dirty="0">
                <a:solidFill>
                  <a:srgbClr val="F1F1F1"/>
                </a:solidFill>
                <a:latin typeface="Calibri"/>
                <a:cs typeface="Calibri"/>
              </a:rPr>
              <a:t>CÁO</a:t>
            </a:r>
            <a:r>
              <a:rPr sz="1400" b="1" spc="-20" dirty="0">
                <a:solidFill>
                  <a:srgbClr val="F1F1F1"/>
                </a:solidFill>
                <a:latin typeface="Calibri"/>
                <a:cs typeface="Calibri"/>
              </a:rPr>
              <a:t> </a:t>
            </a:r>
            <a:r>
              <a:rPr lang="en-US" sz="1400" b="1" dirty="0" smtClean="0">
                <a:solidFill>
                  <a:srgbClr val="F1F1F1"/>
                </a:solidFill>
                <a:latin typeface="Calibri"/>
                <a:cs typeface="Calibri"/>
              </a:rPr>
              <a:t>ĐỒ ÁN CHUYÊN NGÀNH</a:t>
            </a:r>
            <a:endParaRPr sz="1400" dirty="0">
              <a:latin typeface="Calibri"/>
              <a:cs typeface="Calibri"/>
            </a:endParaRPr>
          </a:p>
        </p:txBody>
      </p:sp>
      <p:grpSp>
        <p:nvGrpSpPr>
          <p:cNvPr id="17" name="object 17"/>
          <p:cNvGrpSpPr/>
          <p:nvPr/>
        </p:nvGrpSpPr>
        <p:grpSpPr>
          <a:xfrm>
            <a:off x="-6350" y="56134"/>
            <a:ext cx="9156700" cy="640715"/>
            <a:chOff x="-6350" y="56134"/>
            <a:chExt cx="9156700" cy="640715"/>
          </a:xfrm>
        </p:grpSpPr>
        <p:sp>
          <p:nvSpPr>
            <p:cNvPr id="18" name="object 18"/>
            <p:cNvSpPr/>
            <p:nvPr/>
          </p:nvSpPr>
          <p:spPr>
            <a:xfrm>
              <a:off x="0" y="62496"/>
              <a:ext cx="9144000" cy="628015"/>
            </a:xfrm>
            <a:custGeom>
              <a:avLst/>
              <a:gdLst/>
              <a:ahLst/>
              <a:cxnLst/>
              <a:rect l="l" t="t" r="r" b="b"/>
              <a:pathLst>
                <a:path w="9144000" h="628015">
                  <a:moveTo>
                    <a:pt x="373380" y="0"/>
                  </a:moveTo>
                  <a:lnTo>
                    <a:pt x="0" y="0"/>
                  </a:lnTo>
                  <a:lnTo>
                    <a:pt x="0" y="627875"/>
                  </a:lnTo>
                  <a:lnTo>
                    <a:pt x="373380" y="627875"/>
                  </a:lnTo>
                  <a:lnTo>
                    <a:pt x="373380" y="0"/>
                  </a:lnTo>
                  <a:close/>
                </a:path>
                <a:path w="9144000" h="628015">
                  <a:moveTo>
                    <a:pt x="7676388" y="0"/>
                  </a:moveTo>
                  <a:lnTo>
                    <a:pt x="1132332" y="0"/>
                  </a:lnTo>
                  <a:lnTo>
                    <a:pt x="1132332" y="627875"/>
                  </a:lnTo>
                  <a:lnTo>
                    <a:pt x="7676388" y="627875"/>
                  </a:lnTo>
                  <a:lnTo>
                    <a:pt x="7676388" y="0"/>
                  </a:lnTo>
                  <a:close/>
                </a:path>
                <a:path w="9144000" h="628015">
                  <a:moveTo>
                    <a:pt x="9144000" y="0"/>
                  </a:moveTo>
                  <a:lnTo>
                    <a:pt x="8941308" y="0"/>
                  </a:lnTo>
                  <a:lnTo>
                    <a:pt x="8941308" y="627875"/>
                  </a:lnTo>
                  <a:lnTo>
                    <a:pt x="9144000" y="627875"/>
                  </a:lnTo>
                  <a:lnTo>
                    <a:pt x="9144000" y="0"/>
                  </a:lnTo>
                  <a:close/>
                </a:path>
              </a:pathLst>
            </a:custGeom>
            <a:solidFill>
              <a:srgbClr val="000000">
                <a:alpha val="81175"/>
              </a:srgbClr>
            </a:solidFill>
          </p:spPr>
          <p:txBody>
            <a:bodyPr wrap="square" lIns="0" tIns="0" rIns="0" bIns="0" rtlCol="0"/>
            <a:lstStyle/>
            <a:p>
              <a:endParaRPr/>
            </a:p>
          </p:txBody>
        </p:sp>
        <p:sp>
          <p:nvSpPr>
            <p:cNvPr id="19" name="object 19"/>
            <p:cNvSpPr/>
            <p:nvPr/>
          </p:nvSpPr>
          <p:spPr>
            <a:xfrm>
              <a:off x="0" y="62484"/>
              <a:ext cx="9144000" cy="628015"/>
            </a:xfrm>
            <a:custGeom>
              <a:avLst/>
              <a:gdLst/>
              <a:ahLst/>
              <a:cxnLst/>
              <a:rect l="l" t="t" r="r" b="b"/>
              <a:pathLst>
                <a:path w="9144000" h="628015">
                  <a:moveTo>
                    <a:pt x="0" y="627887"/>
                  </a:moveTo>
                  <a:lnTo>
                    <a:pt x="9144000" y="627887"/>
                  </a:lnTo>
                  <a:lnTo>
                    <a:pt x="9144000" y="0"/>
                  </a:lnTo>
                  <a:lnTo>
                    <a:pt x="0" y="0"/>
                  </a:lnTo>
                  <a:lnTo>
                    <a:pt x="0" y="627887"/>
                  </a:lnTo>
                  <a:close/>
                </a:path>
              </a:pathLst>
            </a:custGeom>
            <a:ln w="12700">
              <a:solidFill>
                <a:srgbClr val="000000"/>
              </a:solidFill>
            </a:ln>
          </p:spPr>
          <p:txBody>
            <a:bodyPr wrap="square" lIns="0" tIns="0" rIns="0" bIns="0" rtlCol="0"/>
            <a:lstStyle/>
            <a:p>
              <a:endParaRPr/>
            </a:p>
          </p:txBody>
        </p:sp>
      </p:grpSp>
      <p:sp>
        <p:nvSpPr>
          <p:cNvPr id="20" name="object 20"/>
          <p:cNvSpPr txBox="1"/>
          <p:nvPr/>
        </p:nvSpPr>
        <p:spPr>
          <a:xfrm>
            <a:off x="1132332" y="62484"/>
            <a:ext cx="6544309" cy="628015"/>
          </a:xfrm>
          <a:prstGeom prst="rect">
            <a:avLst/>
          </a:prstGeom>
          <a:ln w="12700">
            <a:solidFill>
              <a:srgbClr val="000000"/>
            </a:solidFill>
          </a:ln>
        </p:spPr>
        <p:txBody>
          <a:bodyPr vert="horz" wrap="square" lIns="0" tIns="4445" rIns="0" bIns="0" rtlCol="0">
            <a:spAutoFit/>
          </a:bodyPr>
          <a:lstStyle/>
          <a:p>
            <a:pPr>
              <a:lnSpc>
                <a:spcPct val="100000"/>
              </a:lnSpc>
              <a:spcBef>
                <a:spcPts val="35"/>
              </a:spcBef>
            </a:pPr>
            <a:endParaRPr sz="1250">
              <a:latin typeface="Times New Roman"/>
              <a:cs typeface="Times New Roman"/>
            </a:endParaRPr>
          </a:p>
          <a:p>
            <a:pPr marL="205740">
              <a:lnSpc>
                <a:spcPct val="100000"/>
              </a:lnSpc>
            </a:pPr>
            <a:r>
              <a:rPr sz="1500" spc="-20">
                <a:solidFill>
                  <a:srgbClr val="FFFFFF"/>
                </a:solidFill>
                <a:latin typeface="Calibri"/>
                <a:cs typeface="Calibri"/>
              </a:rPr>
              <a:t>Trường</a:t>
            </a:r>
            <a:r>
              <a:rPr sz="1500" spc="-35">
                <a:solidFill>
                  <a:srgbClr val="FFFFFF"/>
                </a:solidFill>
                <a:latin typeface="Calibri"/>
                <a:cs typeface="Calibri"/>
              </a:rPr>
              <a:t> </a:t>
            </a:r>
            <a:r>
              <a:rPr sz="1500">
                <a:solidFill>
                  <a:srgbClr val="FFFFFF"/>
                </a:solidFill>
                <a:latin typeface="Calibri"/>
                <a:cs typeface="Calibri"/>
              </a:rPr>
              <a:t>Đại</a:t>
            </a:r>
            <a:r>
              <a:rPr sz="1500" spc="-5">
                <a:solidFill>
                  <a:srgbClr val="FFFFFF"/>
                </a:solidFill>
                <a:latin typeface="Calibri"/>
                <a:cs typeface="Calibri"/>
              </a:rPr>
              <a:t> học</a:t>
            </a:r>
            <a:r>
              <a:rPr sz="1500">
                <a:solidFill>
                  <a:srgbClr val="FFFFFF"/>
                </a:solidFill>
                <a:latin typeface="Calibri"/>
                <a:cs typeface="Calibri"/>
              </a:rPr>
              <a:t> </a:t>
            </a:r>
            <a:r>
              <a:rPr sz="1500" spc="-5">
                <a:solidFill>
                  <a:srgbClr val="FFFFFF"/>
                </a:solidFill>
                <a:latin typeface="Calibri"/>
                <a:cs typeface="Calibri"/>
              </a:rPr>
              <a:t>Công</a:t>
            </a:r>
            <a:r>
              <a:rPr sz="1500" spc="-20">
                <a:solidFill>
                  <a:srgbClr val="FFFFFF"/>
                </a:solidFill>
                <a:latin typeface="Calibri"/>
                <a:cs typeface="Calibri"/>
              </a:rPr>
              <a:t> </a:t>
            </a:r>
            <a:r>
              <a:rPr sz="1500">
                <a:solidFill>
                  <a:srgbClr val="FFFFFF"/>
                </a:solidFill>
                <a:latin typeface="Calibri"/>
                <a:cs typeface="Calibri"/>
              </a:rPr>
              <a:t>nghệ</a:t>
            </a:r>
            <a:r>
              <a:rPr sz="1500" spc="-20">
                <a:solidFill>
                  <a:srgbClr val="FFFFFF"/>
                </a:solidFill>
                <a:latin typeface="Calibri"/>
                <a:cs typeface="Calibri"/>
              </a:rPr>
              <a:t> </a:t>
            </a:r>
            <a:r>
              <a:rPr sz="1500" spc="-5">
                <a:solidFill>
                  <a:srgbClr val="FFFFFF"/>
                </a:solidFill>
                <a:latin typeface="Calibri"/>
                <a:cs typeface="Calibri"/>
              </a:rPr>
              <a:t>Thông</a:t>
            </a:r>
            <a:r>
              <a:rPr sz="1500" spc="-25">
                <a:solidFill>
                  <a:srgbClr val="FFFFFF"/>
                </a:solidFill>
                <a:latin typeface="Calibri"/>
                <a:cs typeface="Calibri"/>
              </a:rPr>
              <a:t> </a:t>
            </a:r>
            <a:r>
              <a:rPr sz="1500">
                <a:solidFill>
                  <a:srgbClr val="FFFFFF"/>
                </a:solidFill>
                <a:latin typeface="Calibri"/>
                <a:cs typeface="Calibri"/>
              </a:rPr>
              <a:t>tin –</a:t>
            </a:r>
            <a:r>
              <a:rPr sz="1500" spc="-10">
                <a:solidFill>
                  <a:srgbClr val="FFFFFF"/>
                </a:solidFill>
                <a:latin typeface="Calibri"/>
                <a:cs typeface="Calibri"/>
              </a:rPr>
              <a:t> </a:t>
            </a:r>
            <a:r>
              <a:rPr sz="1500">
                <a:solidFill>
                  <a:srgbClr val="FFFFFF"/>
                </a:solidFill>
                <a:latin typeface="Calibri"/>
                <a:cs typeface="Calibri"/>
              </a:rPr>
              <a:t>Đại</a:t>
            </a:r>
            <a:r>
              <a:rPr sz="1500" spc="-10">
                <a:solidFill>
                  <a:srgbClr val="FFFFFF"/>
                </a:solidFill>
                <a:latin typeface="Calibri"/>
                <a:cs typeface="Calibri"/>
              </a:rPr>
              <a:t> </a:t>
            </a:r>
            <a:r>
              <a:rPr sz="1500" spc="-5">
                <a:solidFill>
                  <a:srgbClr val="FFFFFF"/>
                </a:solidFill>
                <a:latin typeface="Calibri"/>
                <a:cs typeface="Calibri"/>
              </a:rPr>
              <a:t>học</a:t>
            </a:r>
            <a:r>
              <a:rPr sz="1500">
                <a:solidFill>
                  <a:srgbClr val="FFFFFF"/>
                </a:solidFill>
                <a:latin typeface="Calibri"/>
                <a:cs typeface="Calibri"/>
              </a:rPr>
              <a:t> Quốc</a:t>
            </a:r>
            <a:r>
              <a:rPr sz="1500" spc="-15">
                <a:solidFill>
                  <a:srgbClr val="FFFFFF"/>
                </a:solidFill>
                <a:latin typeface="Calibri"/>
                <a:cs typeface="Calibri"/>
              </a:rPr>
              <a:t> </a:t>
            </a:r>
            <a:r>
              <a:rPr sz="1500">
                <a:solidFill>
                  <a:srgbClr val="FFFFFF"/>
                </a:solidFill>
                <a:latin typeface="Calibri"/>
                <a:cs typeface="Calibri"/>
              </a:rPr>
              <a:t>gia</a:t>
            </a:r>
            <a:r>
              <a:rPr sz="1500" spc="-15">
                <a:solidFill>
                  <a:srgbClr val="FFFFFF"/>
                </a:solidFill>
                <a:latin typeface="Calibri"/>
                <a:cs typeface="Calibri"/>
              </a:rPr>
              <a:t> </a:t>
            </a:r>
            <a:r>
              <a:rPr sz="1500" spc="-35">
                <a:solidFill>
                  <a:srgbClr val="FFFFFF"/>
                </a:solidFill>
                <a:latin typeface="Calibri"/>
                <a:cs typeface="Calibri"/>
              </a:rPr>
              <a:t>Tp.</a:t>
            </a:r>
            <a:r>
              <a:rPr sz="1500" spc="-10">
                <a:solidFill>
                  <a:srgbClr val="FFFFFF"/>
                </a:solidFill>
                <a:latin typeface="Calibri"/>
                <a:cs typeface="Calibri"/>
              </a:rPr>
              <a:t> </a:t>
            </a:r>
            <a:r>
              <a:rPr sz="1500">
                <a:solidFill>
                  <a:srgbClr val="FFFFFF"/>
                </a:solidFill>
                <a:latin typeface="Calibri"/>
                <a:cs typeface="Calibri"/>
              </a:rPr>
              <a:t>Hồ</a:t>
            </a:r>
            <a:r>
              <a:rPr sz="1500" spc="-5">
                <a:solidFill>
                  <a:srgbClr val="FFFFFF"/>
                </a:solidFill>
                <a:latin typeface="Calibri"/>
                <a:cs typeface="Calibri"/>
              </a:rPr>
              <a:t> </a:t>
            </a:r>
            <a:r>
              <a:rPr sz="1500">
                <a:solidFill>
                  <a:srgbClr val="FFFFFF"/>
                </a:solidFill>
                <a:latin typeface="Calibri"/>
                <a:cs typeface="Calibri"/>
              </a:rPr>
              <a:t>Chí Minh</a:t>
            </a:r>
            <a:endParaRPr sz="1500">
              <a:latin typeface="Calibri"/>
              <a:cs typeface="Calibri"/>
            </a:endParaRPr>
          </a:p>
        </p:txBody>
      </p:sp>
      <p:grpSp>
        <p:nvGrpSpPr>
          <p:cNvPr id="21" name="object 21"/>
          <p:cNvGrpSpPr/>
          <p:nvPr/>
        </p:nvGrpSpPr>
        <p:grpSpPr>
          <a:xfrm>
            <a:off x="367029" y="21081"/>
            <a:ext cx="8776970" cy="6376670"/>
            <a:chOff x="367029" y="21081"/>
            <a:chExt cx="8776970" cy="6376670"/>
          </a:xfrm>
        </p:grpSpPr>
        <p:sp>
          <p:nvSpPr>
            <p:cNvPr id="22" name="object 22"/>
            <p:cNvSpPr/>
            <p:nvPr/>
          </p:nvSpPr>
          <p:spPr>
            <a:xfrm>
              <a:off x="373379" y="27431"/>
              <a:ext cx="759460" cy="704215"/>
            </a:xfrm>
            <a:custGeom>
              <a:avLst/>
              <a:gdLst/>
              <a:ahLst/>
              <a:cxnLst/>
              <a:rect l="l" t="t" r="r" b="b"/>
              <a:pathLst>
                <a:path w="759460" h="704215">
                  <a:moveTo>
                    <a:pt x="758952" y="0"/>
                  </a:moveTo>
                  <a:lnTo>
                    <a:pt x="0" y="0"/>
                  </a:lnTo>
                  <a:lnTo>
                    <a:pt x="0" y="704087"/>
                  </a:lnTo>
                  <a:lnTo>
                    <a:pt x="758952" y="704087"/>
                  </a:lnTo>
                  <a:lnTo>
                    <a:pt x="758952" y="0"/>
                  </a:lnTo>
                  <a:close/>
                </a:path>
              </a:pathLst>
            </a:custGeom>
            <a:solidFill>
              <a:srgbClr val="FFFFFF"/>
            </a:solidFill>
          </p:spPr>
          <p:txBody>
            <a:bodyPr wrap="square" lIns="0" tIns="0" rIns="0" bIns="0" rtlCol="0"/>
            <a:lstStyle/>
            <a:p>
              <a:endParaRPr/>
            </a:p>
          </p:txBody>
        </p:sp>
        <p:sp>
          <p:nvSpPr>
            <p:cNvPr id="23" name="object 23"/>
            <p:cNvSpPr/>
            <p:nvPr/>
          </p:nvSpPr>
          <p:spPr>
            <a:xfrm>
              <a:off x="373379" y="27431"/>
              <a:ext cx="759460" cy="704215"/>
            </a:xfrm>
            <a:custGeom>
              <a:avLst/>
              <a:gdLst/>
              <a:ahLst/>
              <a:cxnLst/>
              <a:rect l="l" t="t" r="r" b="b"/>
              <a:pathLst>
                <a:path w="759460" h="704215">
                  <a:moveTo>
                    <a:pt x="0" y="704087"/>
                  </a:moveTo>
                  <a:lnTo>
                    <a:pt x="758952" y="704087"/>
                  </a:lnTo>
                  <a:lnTo>
                    <a:pt x="758952" y="0"/>
                  </a:lnTo>
                  <a:lnTo>
                    <a:pt x="0" y="0"/>
                  </a:lnTo>
                  <a:lnTo>
                    <a:pt x="0" y="704087"/>
                  </a:lnTo>
                  <a:close/>
                </a:path>
              </a:pathLst>
            </a:custGeom>
            <a:ln w="12700">
              <a:solidFill>
                <a:srgbClr val="000000"/>
              </a:solidFill>
            </a:ln>
          </p:spPr>
          <p:txBody>
            <a:bodyPr wrap="square" lIns="0" tIns="0" rIns="0" bIns="0" rtlCol="0"/>
            <a:lstStyle/>
            <a:p>
              <a:endParaRPr/>
            </a:p>
          </p:txBody>
        </p:sp>
        <p:sp>
          <p:nvSpPr>
            <p:cNvPr id="24" name="object 24"/>
            <p:cNvSpPr/>
            <p:nvPr/>
          </p:nvSpPr>
          <p:spPr>
            <a:xfrm>
              <a:off x="1132331" y="4219955"/>
              <a:ext cx="7995284" cy="2178050"/>
            </a:xfrm>
            <a:custGeom>
              <a:avLst/>
              <a:gdLst/>
              <a:ahLst/>
              <a:cxnLst/>
              <a:rect l="l" t="t" r="r" b="b"/>
              <a:pathLst>
                <a:path w="7995284" h="2178050">
                  <a:moveTo>
                    <a:pt x="7994904" y="0"/>
                  </a:moveTo>
                  <a:lnTo>
                    <a:pt x="0" y="0"/>
                  </a:lnTo>
                  <a:lnTo>
                    <a:pt x="0" y="2177796"/>
                  </a:lnTo>
                  <a:lnTo>
                    <a:pt x="7994904" y="2177796"/>
                  </a:lnTo>
                  <a:lnTo>
                    <a:pt x="7994904" y="0"/>
                  </a:lnTo>
                  <a:close/>
                </a:path>
              </a:pathLst>
            </a:custGeom>
            <a:solidFill>
              <a:srgbClr val="E7E6E6">
                <a:alpha val="69802"/>
              </a:srgbClr>
            </a:solidFill>
          </p:spPr>
          <p:txBody>
            <a:bodyPr wrap="square" lIns="0" tIns="0" rIns="0" bIns="0" rtlCol="0"/>
            <a:lstStyle/>
            <a:p>
              <a:endParaRPr/>
            </a:p>
          </p:txBody>
        </p:sp>
        <p:sp>
          <p:nvSpPr>
            <p:cNvPr id="25" name="object 25"/>
            <p:cNvSpPr/>
            <p:nvPr/>
          </p:nvSpPr>
          <p:spPr>
            <a:xfrm>
              <a:off x="2898647" y="5373433"/>
              <a:ext cx="6245860" cy="9525"/>
            </a:xfrm>
            <a:custGeom>
              <a:avLst/>
              <a:gdLst/>
              <a:ahLst/>
              <a:cxnLst/>
              <a:rect l="l" t="t" r="r" b="b"/>
              <a:pathLst>
                <a:path w="6245859" h="9525">
                  <a:moveTo>
                    <a:pt x="0" y="9524"/>
                  </a:moveTo>
                  <a:lnTo>
                    <a:pt x="6245352" y="9524"/>
                  </a:lnTo>
                  <a:lnTo>
                    <a:pt x="6245352" y="0"/>
                  </a:lnTo>
                  <a:lnTo>
                    <a:pt x="0" y="0"/>
                  </a:lnTo>
                  <a:lnTo>
                    <a:pt x="0" y="9524"/>
                  </a:lnTo>
                  <a:close/>
                </a:path>
              </a:pathLst>
            </a:custGeom>
            <a:solidFill>
              <a:srgbClr val="FFFFFF">
                <a:alpha val="69802"/>
              </a:srgbClr>
            </a:solidFill>
          </p:spPr>
          <p:txBody>
            <a:bodyPr wrap="square" lIns="0" tIns="0" rIns="0" bIns="0" rtlCol="0"/>
            <a:lstStyle/>
            <a:p>
              <a:endParaRPr/>
            </a:p>
          </p:txBody>
        </p:sp>
      </p:grpSp>
      <p:sp>
        <p:nvSpPr>
          <p:cNvPr id="26" name="object 26"/>
          <p:cNvSpPr txBox="1"/>
          <p:nvPr/>
        </p:nvSpPr>
        <p:spPr>
          <a:xfrm>
            <a:off x="1599779" y="4350842"/>
            <a:ext cx="7324759" cy="1577355"/>
          </a:xfrm>
          <a:prstGeom prst="rect">
            <a:avLst/>
          </a:prstGeom>
        </p:spPr>
        <p:txBody>
          <a:bodyPr vert="horz" wrap="square" lIns="0" tIns="12700" rIns="0" bIns="0" rtlCol="0" anchor="t">
            <a:spAutoFit/>
          </a:bodyPr>
          <a:lstStyle/>
          <a:p>
            <a:pPr marR="5080" algn="r">
              <a:spcBef>
                <a:spcPts val="100"/>
              </a:spcBef>
            </a:pPr>
            <a:r>
              <a:rPr lang="en-US" sz="2400" b="1" spc="-25" dirty="0" smtClean="0">
                <a:latin typeface="Calibri"/>
                <a:cs typeface="Calibri"/>
              </a:rPr>
              <a:t>ĐÁNH GIÁ HIỆU SUẤT CƠ CHẾ ĐỒNG THUẬN TRONG BLOCKCHAIN</a:t>
            </a:r>
            <a:endParaRPr lang="vi-VN" dirty="0">
              <a:solidFill>
                <a:srgbClr val="000000"/>
              </a:solidFill>
              <a:latin typeface="Calibri"/>
              <a:cs typeface="Calibri"/>
            </a:endParaRPr>
          </a:p>
          <a:p>
            <a:pPr marR="5080" algn="r">
              <a:spcBef>
                <a:spcPts val="100"/>
              </a:spcBef>
            </a:pPr>
            <a:endParaRPr lang="vi-VN" dirty="0">
              <a:solidFill>
                <a:srgbClr val="000000"/>
              </a:solidFill>
              <a:latin typeface="Calibri"/>
              <a:cs typeface="Calibri"/>
            </a:endParaRPr>
          </a:p>
          <a:p>
            <a:pPr marR="5080" algn="r">
              <a:spcBef>
                <a:spcPts val="100"/>
              </a:spcBef>
            </a:pPr>
            <a:r>
              <a:rPr lang="vi-VN" dirty="0" smtClean="0">
                <a:latin typeface="Calibri"/>
                <a:ea typeface="Calibri"/>
                <a:cs typeface="Calibri"/>
              </a:rPr>
              <a:t>Trần </a:t>
            </a:r>
            <a:r>
              <a:rPr lang="vi-VN" dirty="0">
                <a:latin typeface="Calibri"/>
                <a:ea typeface="Calibri"/>
                <a:cs typeface="Calibri"/>
              </a:rPr>
              <a:t>Đình Huy – 21522167</a:t>
            </a:r>
            <a:endParaRPr lang="vi-VN" sz="1800" dirty="0">
              <a:latin typeface="Calibri"/>
              <a:ea typeface="Calibri"/>
              <a:cs typeface="Calibri"/>
            </a:endParaRPr>
          </a:p>
          <a:p>
            <a:pPr marR="734695" algn="r">
              <a:spcBef>
                <a:spcPts val="20"/>
              </a:spcBef>
            </a:pPr>
            <a:r>
              <a:rPr sz="1600" b="1" i="1" spc="-10" dirty="0">
                <a:solidFill>
                  <a:srgbClr val="001F5F"/>
                </a:solidFill>
                <a:latin typeface="Calibri"/>
                <a:cs typeface="Calibri"/>
              </a:rPr>
              <a:t>GVHD:</a:t>
            </a:r>
            <a:r>
              <a:rPr lang="vi-VN" sz="1600" b="1" i="1" spc="-10" dirty="0">
                <a:solidFill>
                  <a:srgbClr val="001F5F"/>
                </a:solidFill>
                <a:latin typeface="Calibri"/>
                <a:cs typeface="Calibri"/>
              </a:rPr>
              <a:t>Ths </a:t>
            </a:r>
            <a:r>
              <a:rPr lang="en-US" sz="1600" b="1" i="1" spc="-10" dirty="0" err="1" smtClean="0">
                <a:solidFill>
                  <a:srgbClr val="001F5F"/>
                </a:solidFill>
                <a:latin typeface="Calibri"/>
                <a:cs typeface="Calibri"/>
              </a:rPr>
              <a:t>Nguyễn</a:t>
            </a:r>
            <a:r>
              <a:rPr lang="en-US" sz="1600" b="1" i="1" spc="-10" dirty="0" smtClean="0">
                <a:solidFill>
                  <a:srgbClr val="001F5F"/>
                </a:solidFill>
                <a:latin typeface="Calibri"/>
                <a:cs typeface="Calibri"/>
              </a:rPr>
              <a:t> </a:t>
            </a:r>
            <a:r>
              <a:rPr lang="en-US" sz="1600" b="1" i="1" spc="-10" dirty="0" err="1" smtClean="0">
                <a:solidFill>
                  <a:srgbClr val="001F5F"/>
                </a:solidFill>
                <a:latin typeface="Calibri"/>
                <a:cs typeface="Calibri"/>
              </a:rPr>
              <a:t>Khánh</a:t>
            </a:r>
            <a:r>
              <a:rPr lang="en-US" sz="1600" b="1" i="1" spc="-10" dirty="0" smtClean="0">
                <a:solidFill>
                  <a:srgbClr val="001F5F"/>
                </a:solidFill>
                <a:latin typeface="Calibri"/>
                <a:cs typeface="Calibri"/>
              </a:rPr>
              <a:t> </a:t>
            </a:r>
            <a:r>
              <a:rPr lang="en-US" sz="1600" b="1" i="1" spc="-10" dirty="0" err="1" smtClean="0">
                <a:solidFill>
                  <a:srgbClr val="001F5F"/>
                </a:solidFill>
                <a:latin typeface="Calibri"/>
                <a:cs typeface="Calibri"/>
              </a:rPr>
              <a:t>Thuật</a:t>
            </a:r>
            <a:endParaRPr sz="1600" dirty="0">
              <a:latin typeface="Calibri"/>
              <a:cs typeface="Calibri"/>
            </a:endParaRPr>
          </a:p>
        </p:txBody>
      </p:sp>
      <p:grpSp>
        <p:nvGrpSpPr>
          <p:cNvPr id="27" name="object 27"/>
          <p:cNvGrpSpPr/>
          <p:nvPr/>
        </p:nvGrpSpPr>
        <p:grpSpPr>
          <a:xfrm>
            <a:off x="289559" y="0"/>
            <a:ext cx="8658225" cy="2414270"/>
            <a:chOff x="289559" y="0"/>
            <a:chExt cx="8658225" cy="2414270"/>
          </a:xfrm>
        </p:grpSpPr>
        <p:sp>
          <p:nvSpPr>
            <p:cNvPr id="28" name="object 28"/>
            <p:cNvSpPr/>
            <p:nvPr/>
          </p:nvSpPr>
          <p:spPr>
            <a:xfrm>
              <a:off x="7676388" y="24383"/>
              <a:ext cx="1264920" cy="704215"/>
            </a:xfrm>
            <a:custGeom>
              <a:avLst/>
              <a:gdLst/>
              <a:ahLst/>
              <a:cxnLst/>
              <a:rect l="l" t="t" r="r" b="b"/>
              <a:pathLst>
                <a:path w="1264920" h="704215">
                  <a:moveTo>
                    <a:pt x="1264920" y="0"/>
                  </a:moveTo>
                  <a:lnTo>
                    <a:pt x="0" y="0"/>
                  </a:lnTo>
                  <a:lnTo>
                    <a:pt x="0" y="704087"/>
                  </a:lnTo>
                  <a:lnTo>
                    <a:pt x="1264920" y="704087"/>
                  </a:lnTo>
                  <a:lnTo>
                    <a:pt x="1264920" y="0"/>
                  </a:lnTo>
                  <a:close/>
                </a:path>
              </a:pathLst>
            </a:custGeom>
            <a:solidFill>
              <a:srgbClr val="FFFFFF"/>
            </a:solidFill>
          </p:spPr>
          <p:txBody>
            <a:bodyPr wrap="square" lIns="0" tIns="0" rIns="0" bIns="0" rtlCol="0"/>
            <a:lstStyle/>
            <a:p>
              <a:endParaRPr/>
            </a:p>
          </p:txBody>
        </p:sp>
        <p:sp>
          <p:nvSpPr>
            <p:cNvPr id="29" name="object 29"/>
            <p:cNvSpPr/>
            <p:nvPr/>
          </p:nvSpPr>
          <p:spPr>
            <a:xfrm>
              <a:off x="7676388" y="24383"/>
              <a:ext cx="1264920" cy="704215"/>
            </a:xfrm>
            <a:custGeom>
              <a:avLst/>
              <a:gdLst/>
              <a:ahLst/>
              <a:cxnLst/>
              <a:rect l="l" t="t" r="r" b="b"/>
              <a:pathLst>
                <a:path w="1264920" h="704215">
                  <a:moveTo>
                    <a:pt x="0" y="704087"/>
                  </a:moveTo>
                  <a:lnTo>
                    <a:pt x="1264920" y="704087"/>
                  </a:lnTo>
                  <a:lnTo>
                    <a:pt x="1264920" y="0"/>
                  </a:lnTo>
                  <a:lnTo>
                    <a:pt x="0" y="0"/>
                  </a:lnTo>
                  <a:lnTo>
                    <a:pt x="0" y="704087"/>
                  </a:lnTo>
                  <a:close/>
                </a:path>
              </a:pathLst>
            </a:custGeom>
            <a:ln w="12700">
              <a:solidFill>
                <a:srgbClr val="000000"/>
              </a:solidFill>
            </a:ln>
          </p:spPr>
          <p:txBody>
            <a:bodyPr wrap="square" lIns="0" tIns="0" rIns="0" bIns="0" rtlCol="0"/>
            <a:lstStyle/>
            <a:p>
              <a:endParaRPr/>
            </a:p>
          </p:txBody>
        </p:sp>
        <p:pic>
          <p:nvPicPr>
            <p:cNvPr id="30" name="object 30"/>
            <p:cNvPicPr/>
            <p:nvPr/>
          </p:nvPicPr>
          <p:blipFill>
            <a:blip r:embed="rId5" cstate="print"/>
            <a:stretch>
              <a:fillRect/>
            </a:stretch>
          </p:blipFill>
          <p:spPr>
            <a:xfrm>
              <a:off x="7719059" y="210311"/>
              <a:ext cx="1127759" cy="400811"/>
            </a:xfrm>
            <a:prstGeom prst="rect">
              <a:avLst/>
            </a:prstGeom>
          </p:spPr>
        </p:pic>
        <p:pic>
          <p:nvPicPr>
            <p:cNvPr id="31" name="object 31"/>
            <p:cNvPicPr/>
            <p:nvPr/>
          </p:nvPicPr>
          <p:blipFill>
            <a:blip r:embed="rId6" cstate="print"/>
            <a:stretch>
              <a:fillRect/>
            </a:stretch>
          </p:blipFill>
          <p:spPr>
            <a:xfrm>
              <a:off x="4780788" y="1360932"/>
              <a:ext cx="1053084" cy="1053084"/>
            </a:xfrm>
            <a:prstGeom prst="rect">
              <a:avLst/>
            </a:prstGeom>
          </p:spPr>
        </p:pic>
        <p:pic>
          <p:nvPicPr>
            <p:cNvPr id="32" name="object 32"/>
            <p:cNvPicPr/>
            <p:nvPr/>
          </p:nvPicPr>
          <p:blipFill>
            <a:blip r:embed="rId7" cstate="print"/>
            <a:stretch>
              <a:fillRect/>
            </a:stretch>
          </p:blipFill>
          <p:spPr>
            <a:xfrm>
              <a:off x="289559" y="0"/>
              <a:ext cx="989076" cy="877824"/>
            </a:xfrm>
            <a:prstGeom prst="rect">
              <a:avLst/>
            </a:prstGeom>
          </p:spPr>
        </p:pic>
      </p:grpSp>
      <p:sp>
        <p:nvSpPr>
          <p:cNvPr id="33" name="object 33"/>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lang="en-US" dirty="0" smtClean="0"/>
              <a:t>–</a:t>
            </a:r>
            <a:r>
              <a:rPr spc="-15" dirty="0" smtClean="0"/>
              <a:t> </a:t>
            </a:r>
            <a:r>
              <a:rPr lang="en-US" spc="-30" dirty="0" err="1" smtClean="0"/>
              <a:t>Đô</a:t>
            </a:r>
            <a:r>
              <a:rPr lang="en-US" spc="-30" dirty="0" smtClean="0"/>
              <a:t>̀ </a:t>
            </a:r>
            <a:r>
              <a:rPr lang="en-US" spc="-30" dirty="0" err="1" smtClean="0"/>
              <a:t>án</a:t>
            </a:r>
            <a:r>
              <a:rPr lang="en-US" spc="-30" dirty="0" smtClean="0"/>
              <a:t> </a:t>
            </a:r>
            <a:r>
              <a:rPr lang="en-US" spc="-30" dirty="0" err="1" smtClean="0"/>
              <a:t>chuyên</a:t>
            </a:r>
            <a:r>
              <a:rPr lang="en-US" spc="-30" dirty="0" smtClean="0"/>
              <a:t> </a:t>
            </a:r>
            <a:r>
              <a:rPr lang="en-US" spc="-30" dirty="0" err="1" smtClean="0"/>
              <a:t>ngành</a:t>
            </a:r>
            <a:endParaRPr dirty="0"/>
          </a:p>
          <a:p>
            <a:pPr algn="ctr">
              <a:lnSpc>
                <a:spcPct val="100000"/>
              </a:lnSpc>
            </a:pPr>
            <a:r>
              <a:rPr b="0" i="0" spc="-5" dirty="0">
                <a:latin typeface="Calibri"/>
                <a:cs typeface="Calibri"/>
              </a:rPr>
              <a:t>University</a:t>
            </a:r>
            <a:r>
              <a:rPr b="0" i="0" spc="-15" dirty="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34" name="object 3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7" y="125095"/>
            <a:ext cx="5132933" cy="474489"/>
          </a:xfrm>
          <a:prstGeom prst="rect">
            <a:avLst/>
          </a:prstGeom>
        </p:spPr>
        <p:txBody>
          <a:bodyPr vert="horz" wrap="square" lIns="0" tIns="12700" rIns="0" bIns="0" rtlCol="0" anchor="t">
            <a:spAutoFit/>
          </a:bodyPr>
          <a:lstStyle/>
          <a:p>
            <a:pPr marL="12700">
              <a:spcBef>
                <a:spcPts val="100"/>
              </a:spcBef>
            </a:pPr>
            <a:r>
              <a:rPr err="1"/>
              <a:t>Phần</a:t>
            </a:r>
            <a:r>
              <a:rPr spc="-20"/>
              <a:t> </a:t>
            </a:r>
            <a:r>
              <a:rPr spc="-5"/>
              <a:t>II</a:t>
            </a:r>
            <a:r>
              <a:rPr spc="5"/>
              <a:t> </a:t>
            </a:r>
            <a:r>
              <a:t>–</a:t>
            </a:r>
            <a:r>
              <a:rPr spc="-20"/>
              <a:t> </a:t>
            </a:r>
            <a:r>
              <a:rPr lang="en-US" spc="-20"/>
              <a:t>Cơ sở lý thuyết</a:t>
            </a:r>
          </a:p>
        </p:txBody>
      </p:sp>
      <p:sp>
        <p:nvSpPr>
          <p:cNvPr id="6" name="object 6"/>
          <p:cNvSpPr txBox="1"/>
          <p:nvPr/>
        </p:nvSpPr>
        <p:spPr>
          <a:xfrm>
            <a:off x="253205" y="1679624"/>
            <a:ext cx="8114940" cy="5183470"/>
          </a:xfrm>
          <a:prstGeom prst="rect">
            <a:avLst/>
          </a:prstGeom>
        </p:spPr>
        <p:txBody>
          <a:bodyPr vert="horz" wrap="square" lIns="0" tIns="12700" rIns="0" bIns="0" rtlCol="0" anchor="t">
            <a:spAutoFit/>
          </a:bodyPr>
          <a:lstStyle/>
          <a:p>
            <a:pPr marL="12700" algn="just">
              <a:spcBef>
                <a:spcPts val="100"/>
              </a:spcBef>
            </a:pPr>
            <a:r>
              <a:rPr lang="en-US" sz="2800" dirty="0" err="1" smtClean="0">
                <a:latin typeface="Calibri"/>
                <a:ea typeface="Calibri"/>
                <a:cs typeface="Calibri"/>
              </a:rPr>
              <a:t>Các</a:t>
            </a:r>
            <a:r>
              <a:rPr lang="en-US" sz="2800" dirty="0" smtClean="0">
                <a:latin typeface="Calibri"/>
                <a:ea typeface="Calibri"/>
                <a:cs typeface="Calibri"/>
              </a:rPr>
              <a:t> </a:t>
            </a:r>
            <a:r>
              <a:rPr lang="en-US" sz="2800" dirty="0" err="1" smtClean="0">
                <a:latin typeface="Calibri"/>
                <a:ea typeface="Calibri"/>
                <a:cs typeface="Calibri"/>
              </a:rPr>
              <a:t>giai</a:t>
            </a:r>
            <a:r>
              <a:rPr lang="en-US" sz="2800" dirty="0" smtClean="0">
                <a:latin typeface="Calibri"/>
                <a:ea typeface="Calibri"/>
                <a:cs typeface="Calibri"/>
              </a:rPr>
              <a:t> </a:t>
            </a:r>
            <a:r>
              <a:rPr lang="en-US" sz="2800" dirty="0" err="1" smtClean="0">
                <a:latin typeface="Calibri"/>
                <a:ea typeface="Calibri"/>
                <a:cs typeface="Calibri"/>
              </a:rPr>
              <a:t>đoạn</a:t>
            </a:r>
            <a:r>
              <a:rPr lang="en-US" sz="2800" dirty="0" smtClean="0">
                <a:latin typeface="Calibri"/>
                <a:ea typeface="Calibri"/>
                <a:cs typeface="Calibri"/>
              </a:rPr>
              <a:t> </a:t>
            </a:r>
            <a:r>
              <a:rPr lang="en-US" sz="2800" dirty="0" err="1" smtClean="0">
                <a:latin typeface="Calibri"/>
                <a:ea typeface="Calibri"/>
                <a:cs typeface="Calibri"/>
              </a:rPr>
              <a:t>hoạt</a:t>
            </a:r>
            <a:r>
              <a:rPr lang="en-US" sz="2800" dirty="0" smtClean="0">
                <a:latin typeface="Calibri"/>
                <a:ea typeface="Calibri"/>
                <a:cs typeface="Calibri"/>
              </a:rPr>
              <a:t> </a:t>
            </a:r>
            <a:r>
              <a:rPr lang="en-US" sz="2800" dirty="0" err="1" smtClean="0">
                <a:latin typeface="Calibri"/>
                <a:ea typeface="Calibri"/>
                <a:cs typeface="Calibri"/>
              </a:rPr>
              <a:t>động</a:t>
            </a:r>
            <a:r>
              <a:rPr lang="vi-VN" sz="2800" dirty="0" smtClean="0">
                <a:latin typeface="Calibri"/>
                <a:ea typeface="Calibri"/>
                <a:cs typeface="Calibri"/>
              </a:rPr>
              <a:t>:</a:t>
            </a:r>
            <a:r>
              <a:rPr lang="vi-VN" sz="2800" dirty="0">
                <a:latin typeface="Calibri"/>
                <a:ea typeface="Calibri"/>
                <a:cs typeface="Calibri"/>
              </a:rPr>
              <a:t>  </a:t>
            </a:r>
            <a:endParaRPr lang="vi-VN" dirty="0"/>
          </a:p>
          <a:p>
            <a:pPr marL="469900" indent="-457200" algn="just">
              <a:buFont typeface="Arial"/>
              <a:buChar char="•"/>
            </a:pPr>
            <a:r>
              <a:rPr lang="en-US" sz="2800" dirty="0" err="1" smtClean="0">
                <a:ea typeface="Calibri"/>
                <a:cs typeface="Calibri"/>
              </a:rPr>
              <a:t>Bầu</a:t>
            </a:r>
            <a:r>
              <a:rPr lang="en-US" sz="2800" dirty="0" smtClean="0">
                <a:ea typeface="Calibri"/>
                <a:cs typeface="Calibri"/>
              </a:rPr>
              <a:t> </a:t>
            </a:r>
            <a:r>
              <a:rPr lang="en-US" sz="2800" dirty="0" err="1" smtClean="0">
                <a:ea typeface="Calibri"/>
                <a:cs typeface="Calibri"/>
              </a:rPr>
              <a:t>chọn</a:t>
            </a:r>
            <a:r>
              <a:rPr lang="en-US" sz="2800" dirty="0" smtClean="0">
                <a:ea typeface="Calibri"/>
                <a:cs typeface="Calibri"/>
              </a:rPr>
              <a:t>: </a:t>
            </a:r>
          </a:p>
          <a:p>
            <a:pPr marL="927100" lvl="1" indent="-457200" algn="just">
              <a:buFont typeface="Arial"/>
              <a:buChar char="•"/>
            </a:pPr>
            <a:r>
              <a:rPr lang="en-US" sz="2800" dirty="0">
                <a:ea typeface="Calibri"/>
                <a:cs typeface="Calibri"/>
              </a:rPr>
              <a:t> </a:t>
            </a:r>
            <a:r>
              <a:rPr lang="en-US" sz="2800" dirty="0" err="1" smtClean="0">
                <a:ea typeface="Calibri"/>
                <a:cs typeface="Calibri"/>
              </a:rPr>
              <a:t>Khởi</a:t>
            </a:r>
            <a:r>
              <a:rPr lang="en-US" sz="2800" dirty="0" smtClean="0">
                <a:ea typeface="Calibri"/>
                <a:cs typeface="Calibri"/>
              </a:rPr>
              <a:t> </a:t>
            </a:r>
            <a:r>
              <a:rPr lang="en-US" sz="2800" dirty="0" err="1" smtClean="0">
                <a:ea typeface="Calibri"/>
                <a:cs typeface="Calibri"/>
              </a:rPr>
              <a:t>động</a:t>
            </a:r>
            <a:r>
              <a:rPr lang="en-US" sz="2800" dirty="0">
                <a:ea typeface="Calibri"/>
                <a:cs typeface="Calibri"/>
              </a:rPr>
              <a:t>: </a:t>
            </a:r>
            <a:r>
              <a:rPr lang="en-US" sz="2800" dirty="0" err="1">
                <a:ea typeface="Calibri"/>
                <a:cs typeface="Calibri"/>
              </a:rPr>
              <a:t>Khi</a:t>
            </a:r>
            <a:r>
              <a:rPr lang="en-US" sz="2800" dirty="0">
                <a:ea typeface="Calibri"/>
                <a:cs typeface="Calibri"/>
              </a:rPr>
              <a:t> </a:t>
            </a:r>
            <a:r>
              <a:rPr lang="en-US" sz="2800" dirty="0" err="1">
                <a:ea typeface="Calibri"/>
                <a:cs typeface="Calibri"/>
              </a:rPr>
              <a:t>một</a:t>
            </a:r>
            <a:r>
              <a:rPr lang="en-US" sz="2800" dirty="0">
                <a:ea typeface="Calibri"/>
                <a:cs typeface="Calibri"/>
              </a:rPr>
              <a:t> leader </a:t>
            </a:r>
            <a:r>
              <a:rPr lang="en-US" sz="2800" dirty="0" err="1">
                <a:ea typeface="Calibri"/>
                <a:cs typeface="Calibri"/>
              </a:rPr>
              <a:t>gặp</a:t>
            </a:r>
            <a:r>
              <a:rPr lang="en-US" sz="2800" dirty="0">
                <a:ea typeface="Calibri"/>
                <a:cs typeface="Calibri"/>
              </a:rPr>
              <a:t> </a:t>
            </a:r>
            <a:r>
              <a:rPr lang="en-US" sz="2800" dirty="0" err="1">
                <a:ea typeface="Calibri"/>
                <a:cs typeface="Calibri"/>
              </a:rPr>
              <a:t>lỗi</a:t>
            </a:r>
            <a:r>
              <a:rPr lang="en-US" sz="2800" dirty="0">
                <a:ea typeface="Calibri"/>
                <a:cs typeface="Calibri"/>
              </a:rPr>
              <a:t> </a:t>
            </a:r>
            <a:r>
              <a:rPr lang="en-US" sz="2800" dirty="0" err="1">
                <a:ea typeface="Calibri"/>
                <a:cs typeface="Calibri"/>
              </a:rPr>
              <a:t>hoặc</a:t>
            </a:r>
            <a:r>
              <a:rPr lang="en-US" sz="2800" dirty="0">
                <a:ea typeface="Calibri"/>
                <a:cs typeface="Calibri"/>
              </a:rPr>
              <a:t> </a:t>
            </a:r>
            <a:r>
              <a:rPr lang="en-US" sz="2800" dirty="0" err="1">
                <a:ea typeface="Calibri"/>
                <a:cs typeface="Calibri"/>
              </a:rPr>
              <a:t>không</a:t>
            </a:r>
            <a:r>
              <a:rPr lang="en-US" sz="2800" dirty="0">
                <a:ea typeface="Calibri"/>
                <a:cs typeface="Calibri"/>
              </a:rPr>
              <a:t> </a:t>
            </a:r>
            <a:r>
              <a:rPr lang="en-US" sz="2800" dirty="0" err="1">
                <a:ea typeface="Calibri"/>
                <a:cs typeface="Calibri"/>
              </a:rPr>
              <a:t>gửi</a:t>
            </a:r>
            <a:r>
              <a:rPr lang="en-US" sz="2800" dirty="0">
                <a:ea typeface="Calibri"/>
                <a:cs typeface="Calibri"/>
              </a:rPr>
              <a:t> </a:t>
            </a:r>
            <a:r>
              <a:rPr lang="en-US" sz="2800" dirty="0" err="1">
                <a:ea typeface="Calibri"/>
                <a:cs typeface="Calibri"/>
              </a:rPr>
              <a:t>tín</a:t>
            </a:r>
            <a:r>
              <a:rPr lang="en-US" sz="2800" dirty="0">
                <a:ea typeface="Calibri"/>
                <a:cs typeface="Calibri"/>
              </a:rPr>
              <a:t> </a:t>
            </a:r>
            <a:r>
              <a:rPr lang="en-US" sz="2800" dirty="0" err="1">
                <a:ea typeface="Calibri"/>
                <a:cs typeface="Calibri"/>
              </a:rPr>
              <a:t>hiệu</a:t>
            </a:r>
            <a:r>
              <a:rPr lang="en-US" sz="2800" dirty="0">
                <a:ea typeface="Calibri"/>
                <a:cs typeface="Calibri"/>
              </a:rPr>
              <a:t> (heartbeat) </a:t>
            </a:r>
            <a:r>
              <a:rPr lang="en-US" sz="2800" dirty="0" err="1">
                <a:ea typeface="Calibri"/>
                <a:cs typeface="Calibri"/>
              </a:rPr>
              <a:t>trong</a:t>
            </a:r>
            <a:r>
              <a:rPr lang="en-US" sz="2800" dirty="0">
                <a:ea typeface="Calibri"/>
                <a:cs typeface="Calibri"/>
              </a:rPr>
              <a:t> </a:t>
            </a:r>
            <a:r>
              <a:rPr lang="en-US" sz="2800" dirty="0" err="1">
                <a:ea typeface="Calibri"/>
                <a:cs typeface="Calibri"/>
              </a:rPr>
              <a:t>khoảng</a:t>
            </a:r>
            <a:r>
              <a:rPr lang="en-US" sz="2800" dirty="0">
                <a:ea typeface="Calibri"/>
                <a:cs typeface="Calibri"/>
              </a:rPr>
              <a:t> </a:t>
            </a:r>
            <a:r>
              <a:rPr lang="en-US" sz="2800" dirty="0" err="1">
                <a:ea typeface="Calibri"/>
                <a:cs typeface="Calibri"/>
              </a:rPr>
              <a:t>thời</a:t>
            </a:r>
            <a:r>
              <a:rPr lang="en-US" sz="2800" dirty="0">
                <a:ea typeface="Calibri"/>
                <a:cs typeface="Calibri"/>
              </a:rPr>
              <a:t> </a:t>
            </a:r>
            <a:r>
              <a:rPr lang="en-US" sz="2800" dirty="0" err="1">
                <a:ea typeface="Calibri"/>
                <a:cs typeface="Calibri"/>
              </a:rPr>
              <a:t>gian</a:t>
            </a:r>
            <a:r>
              <a:rPr lang="en-US" sz="2800" dirty="0">
                <a:ea typeface="Calibri"/>
                <a:cs typeface="Calibri"/>
              </a:rPr>
              <a:t> </a:t>
            </a:r>
            <a:r>
              <a:rPr lang="en-US" sz="2800" dirty="0" err="1">
                <a:ea typeface="Calibri"/>
                <a:cs typeface="Calibri"/>
              </a:rPr>
              <a:t>nhất</a:t>
            </a:r>
            <a:r>
              <a:rPr lang="en-US" sz="2800" dirty="0">
                <a:ea typeface="Calibri"/>
                <a:cs typeface="Calibri"/>
              </a:rPr>
              <a:t> </a:t>
            </a:r>
            <a:r>
              <a:rPr lang="en-US" sz="2800" dirty="0" err="1">
                <a:ea typeface="Calibri"/>
                <a:cs typeface="Calibri"/>
              </a:rPr>
              <a:t>định</a:t>
            </a:r>
            <a:r>
              <a:rPr lang="en-US" sz="2800" dirty="0">
                <a:ea typeface="Calibri"/>
                <a:cs typeface="Calibri"/>
              </a:rPr>
              <a:t>, follower </a:t>
            </a:r>
            <a:r>
              <a:rPr lang="en-US" sz="2800" dirty="0" err="1">
                <a:ea typeface="Calibri"/>
                <a:cs typeface="Calibri"/>
              </a:rPr>
              <a:t>sẽ</a:t>
            </a:r>
            <a:r>
              <a:rPr lang="en-US" sz="2800" dirty="0">
                <a:ea typeface="Calibri"/>
                <a:cs typeface="Calibri"/>
              </a:rPr>
              <a:t> </a:t>
            </a:r>
            <a:r>
              <a:rPr lang="en-US" sz="2800" dirty="0" err="1">
                <a:ea typeface="Calibri"/>
                <a:cs typeface="Calibri"/>
              </a:rPr>
              <a:t>bắt</a:t>
            </a:r>
            <a:r>
              <a:rPr lang="en-US" sz="2800" dirty="0">
                <a:ea typeface="Calibri"/>
                <a:cs typeface="Calibri"/>
              </a:rPr>
              <a:t> </a:t>
            </a:r>
            <a:r>
              <a:rPr lang="en-US" sz="2800" dirty="0" err="1">
                <a:ea typeface="Calibri"/>
                <a:cs typeface="Calibri"/>
              </a:rPr>
              <a:t>đầu</a:t>
            </a:r>
            <a:r>
              <a:rPr lang="en-US" sz="2800" dirty="0">
                <a:ea typeface="Calibri"/>
                <a:cs typeface="Calibri"/>
              </a:rPr>
              <a:t> </a:t>
            </a:r>
            <a:r>
              <a:rPr lang="en-US" sz="2800" dirty="0" err="1">
                <a:ea typeface="Calibri"/>
                <a:cs typeface="Calibri"/>
              </a:rPr>
              <a:t>quy</a:t>
            </a:r>
            <a:r>
              <a:rPr lang="en-US" sz="2800" dirty="0">
                <a:ea typeface="Calibri"/>
                <a:cs typeface="Calibri"/>
              </a:rPr>
              <a:t> </a:t>
            </a:r>
            <a:r>
              <a:rPr lang="en-US" sz="2800" dirty="0" err="1">
                <a:ea typeface="Calibri"/>
                <a:cs typeface="Calibri"/>
              </a:rPr>
              <a:t>trình</a:t>
            </a:r>
            <a:r>
              <a:rPr lang="en-US" sz="2800" dirty="0">
                <a:ea typeface="Calibri"/>
                <a:cs typeface="Calibri"/>
              </a:rPr>
              <a:t> </a:t>
            </a:r>
            <a:r>
              <a:rPr lang="en-US" sz="2800" dirty="0" err="1">
                <a:ea typeface="Calibri"/>
                <a:cs typeface="Calibri"/>
              </a:rPr>
              <a:t>bầu</a:t>
            </a:r>
            <a:r>
              <a:rPr lang="en-US" sz="2800" dirty="0">
                <a:ea typeface="Calibri"/>
                <a:cs typeface="Calibri"/>
              </a:rPr>
              <a:t> </a:t>
            </a:r>
            <a:r>
              <a:rPr lang="en-US" sz="2800" dirty="0" err="1" smtClean="0">
                <a:ea typeface="Calibri"/>
                <a:cs typeface="Calibri"/>
              </a:rPr>
              <a:t>chọn</a:t>
            </a:r>
            <a:endParaRPr lang="en-US" sz="2800" dirty="0" smtClean="0">
              <a:ea typeface="Calibri"/>
              <a:cs typeface="Calibri"/>
            </a:endParaRPr>
          </a:p>
          <a:p>
            <a:pPr marL="927100" lvl="1" indent="-457200" algn="just">
              <a:buFont typeface="Arial"/>
              <a:buChar char="•"/>
            </a:pPr>
            <a:r>
              <a:rPr lang="en-US" sz="2800" dirty="0" err="1" smtClean="0">
                <a:latin typeface="Calibri"/>
                <a:ea typeface="Calibri"/>
                <a:cs typeface="Calibri"/>
              </a:rPr>
              <a:t>Bầu</a:t>
            </a:r>
            <a:r>
              <a:rPr lang="en-US" sz="2800" dirty="0" smtClean="0">
                <a:latin typeface="Calibri"/>
                <a:ea typeface="Calibri"/>
                <a:cs typeface="Calibri"/>
              </a:rPr>
              <a:t> </a:t>
            </a:r>
            <a:r>
              <a:rPr lang="vi-VN" sz="2800" dirty="0" smtClean="0">
                <a:latin typeface="Calibri"/>
                <a:ea typeface="Calibri"/>
                <a:cs typeface="Calibri"/>
              </a:rPr>
              <a:t>chọn</a:t>
            </a:r>
            <a:r>
              <a:rPr lang="vi-VN" sz="2800" dirty="0">
                <a:latin typeface="Calibri"/>
                <a:ea typeface="Calibri"/>
                <a:cs typeface="Calibri"/>
              </a:rPr>
              <a:t>: Một follower chuyển sang trạng thái candidate và gửi yêu cầu bầu chọn đến các nút khác. Mỗi nút sẽ bỏ phiếu cho candidate mà nó nhận được yêu cầu đầu tiên. Candidate nhận được hơn một nửa số phiếu sẽ trở thành leader mới</a:t>
            </a:r>
            <a:endParaRPr lang="en-US" sz="2800" dirty="0" smtClean="0">
              <a:latin typeface="Calibri"/>
              <a:ea typeface="Calibri"/>
              <a:cs typeface="Calibri"/>
            </a:endParaRPr>
          </a:p>
          <a:p>
            <a:pPr marL="469900" indent="-457200" algn="just">
              <a:buFont typeface="Arial"/>
              <a:buChar char="•"/>
            </a:pPr>
            <a:r>
              <a:rPr lang="en-US" sz="2800" dirty="0" smtClean="0">
                <a:latin typeface="Calibri"/>
                <a:ea typeface="Calibri"/>
                <a:cs typeface="Calibri"/>
              </a:rPr>
              <a:t> </a:t>
            </a:r>
            <a:endParaRPr lang="vi-VN" sz="2400" dirty="0">
              <a:latin typeface="Calibri" panose="020F0502020204030204" pitchFamily="34" charset="0"/>
              <a:ea typeface="Calibri" panose="020F0502020204030204" pitchFamily="34" charset="0"/>
              <a:cs typeface="Calibri" panose="020F0502020204030204" pitchFamily="34" charset="0"/>
            </a:endParaRPr>
          </a:p>
        </p:txBody>
      </p:sp>
      <p:sp>
        <p:nvSpPr>
          <p:cNvPr id="17" name="object 17"/>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a:t>Đô</a:t>
            </a:r>
            <a:r>
              <a:rPr lang="en-US" spc="-30" dirty="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ct val="10000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10</a:t>
            </a:fld>
            <a:endParaRPr dirty="0"/>
          </a:p>
        </p:txBody>
      </p:sp>
    </p:spTree>
    <p:extLst>
      <p:ext uri="{BB962C8B-B14F-4D97-AF65-F5344CB8AC3E}">
        <p14:creationId xmlns:p14="http://schemas.microsoft.com/office/powerpoint/2010/main" val="269960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7" y="125095"/>
            <a:ext cx="5132933" cy="474489"/>
          </a:xfrm>
          <a:prstGeom prst="rect">
            <a:avLst/>
          </a:prstGeom>
        </p:spPr>
        <p:txBody>
          <a:bodyPr vert="horz" wrap="square" lIns="0" tIns="12700" rIns="0" bIns="0" rtlCol="0" anchor="t">
            <a:spAutoFit/>
          </a:bodyPr>
          <a:lstStyle/>
          <a:p>
            <a:pPr marL="12700">
              <a:spcBef>
                <a:spcPts val="100"/>
              </a:spcBef>
            </a:pPr>
            <a:r>
              <a:rPr err="1"/>
              <a:t>Phần</a:t>
            </a:r>
            <a:r>
              <a:rPr spc="-20"/>
              <a:t> </a:t>
            </a:r>
            <a:r>
              <a:rPr spc="-5"/>
              <a:t>II</a:t>
            </a:r>
            <a:r>
              <a:rPr spc="5"/>
              <a:t> </a:t>
            </a:r>
            <a:r>
              <a:t>–</a:t>
            </a:r>
            <a:r>
              <a:rPr spc="-20"/>
              <a:t> </a:t>
            </a:r>
            <a:r>
              <a:rPr lang="en-US" spc="-20"/>
              <a:t>Cơ sở lý thuyết</a:t>
            </a:r>
          </a:p>
        </p:txBody>
      </p:sp>
      <p:sp>
        <p:nvSpPr>
          <p:cNvPr id="6" name="object 6"/>
          <p:cNvSpPr txBox="1"/>
          <p:nvPr/>
        </p:nvSpPr>
        <p:spPr>
          <a:xfrm>
            <a:off x="253205" y="1679624"/>
            <a:ext cx="8114940" cy="2598147"/>
          </a:xfrm>
          <a:prstGeom prst="rect">
            <a:avLst/>
          </a:prstGeom>
        </p:spPr>
        <p:txBody>
          <a:bodyPr vert="horz" wrap="square" lIns="0" tIns="12700" rIns="0" bIns="0" rtlCol="0" anchor="t">
            <a:spAutoFit/>
          </a:bodyPr>
          <a:lstStyle/>
          <a:p>
            <a:pPr marL="12700" algn="just">
              <a:spcBef>
                <a:spcPts val="100"/>
              </a:spcBef>
            </a:pPr>
            <a:r>
              <a:rPr lang="en-US" sz="2800" dirty="0" err="1" smtClean="0">
                <a:latin typeface="Calibri"/>
                <a:ea typeface="Calibri"/>
                <a:cs typeface="Calibri"/>
              </a:rPr>
              <a:t>Các</a:t>
            </a:r>
            <a:r>
              <a:rPr lang="en-US" sz="2800" dirty="0" smtClean="0">
                <a:latin typeface="Calibri"/>
                <a:ea typeface="Calibri"/>
                <a:cs typeface="Calibri"/>
              </a:rPr>
              <a:t> </a:t>
            </a:r>
            <a:r>
              <a:rPr lang="en-US" sz="2800" dirty="0" err="1" smtClean="0">
                <a:latin typeface="Calibri"/>
                <a:ea typeface="Calibri"/>
                <a:cs typeface="Calibri"/>
              </a:rPr>
              <a:t>giai</a:t>
            </a:r>
            <a:r>
              <a:rPr lang="en-US" sz="2800" dirty="0" smtClean="0">
                <a:latin typeface="Calibri"/>
                <a:ea typeface="Calibri"/>
                <a:cs typeface="Calibri"/>
              </a:rPr>
              <a:t> </a:t>
            </a:r>
            <a:r>
              <a:rPr lang="en-US" sz="2800" dirty="0" err="1" smtClean="0">
                <a:latin typeface="Calibri"/>
                <a:ea typeface="Calibri"/>
                <a:cs typeface="Calibri"/>
              </a:rPr>
              <a:t>đoạn</a:t>
            </a:r>
            <a:r>
              <a:rPr lang="en-US" sz="2800" dirty="0" smtClean="0">
                <a:latin typeface="Calibri"/>
                <a:ea typeface="Calibri"/>
                <a:cs typeface="Calibri"/>
              </a:rPr>
              <a:t> </a:t>
            </a:r>
            <a:r>
              <a:rPr lang="en-US" sz="2800" dirty="0" err="1" smtClean="0">
                <a:latin typeface="Calibri"/>
                <a:ea typeface="Calibri"/>
                <a:cs typeface="Calibri"/>
              </a:rPr>
              <a:t>hoạt</a:t>
            </a:r>
            <a:r>
              <a:rPr lang="en-US" sz="2800" dirty="0" smtClean="0">
                <a:latin typeface="Calibri"/>
                <a:ea typeface="Calibri"/>
                <a:cs typeface="Calibri"/>
              </a:rPr>
              <a:t> </a:t>
            </a:r>
            <a:r>
              <a:rPr lang="en-US" sz="2800" dirty="0" err="1" smtClean="0">
                <a:latin typeface="Calibri"/>
                <a:ea typeface="Calibri"/>
                <a:cs typeface="Calibri"/>
              </a:rPr>
              <a:t>động</a:t>
            </a:r>
            <a:r>
              <a:rPr lang="vi-VN" sz="2800" dirty="0" smtClean="0">
                <a:latin typeface="Calibri"/>
                <a:ea typeface="Calibri"/>
                <a:cs typeface="Calibri"/>
              </a:rPr>
              <a:t>:</a:t>
            </a:r>
            <a:r>
              <a:rPr lang="vi-VN" sz="2800" dirty="0">
                <a:latin typeface="Calibri"/>
                <a:ea typeface="Calibri"/>
                <a:cs typeface="Calibri"/>
              </a:rPr>
              <a:t>  </a:t>
            </a:r>
            <a:endParaRPr lang="vi-VN" dirty="0"/>
          </a:p>
          <a:p>
            <a:pPr marL="469900" indent="-457200" algn="just">
              <a:buFont typeface="Arial"/>
              <a:buChar char="•"/>
            </a:pPr>
            <a:r>
              <a:rPr lang="en-US" sz="2800" dirty="0" smtClean="0">
                <a:ea typeface="Calibri"/>
                <a:cs typeface="Calibri"/>
              </a:rPr>
              <a:t>Heartbeat: Leader </a:t>
            </a:r>
            <a:r>
              <a:rPr lang="en-US" sz="2800" dirty="0" err="1">
                <a:ea typeface="Calibri"/>
                <a:cs typeface="Calibri"/>
              </a:rPr>
              <a:t>gửi</a:t>
            </a:r>
            <a:r>
              <a:rPr lang="en-US" sz="2800" dirty="0">
                <a:ea typeface="Calibri"/>
                <a:cs typeface="Calibri"/>
              </a:rPr>
              <a:t> </a:t>
            </a:r>
            <a:r>
              <a:rPr lang="en-US" sz="2800" dirty="0" err="1">
                <a:ea typeface="Calibri"/>
                <a:cs typeface="Calibri"/>
              </a:rPr>
              <a:t>các</a:t>
            </a:r>
            <a:r>
              <a:rPr lang="en-US" sz="2800" dirty="0">
                <a:ea typeface="Calibri"/>
                <a:cs typeface="Calibri"/>
              </a:rPr>
              <a:t> </a:t>
            </a:r>
            <a:r>
              <a:rPr lang="en-US" sz="2800" dirty="0" err="1">
                <a:ea typeface="Calibri"/>
                <a:cs typeface="Calibri"/>
              </a:rPr>
              <a:t>thông</a:t>
            </a:r>
            <a:r>
              <a:rPr lang="en-US" sz="2800" dirty="0">
                <a:ea typeface="Calibri"/>
                <a:cs typeface="Calibri"/>
              </a:rPr>
              <a:t> </a:t>
            </a:r>
            <a:r>
              <a:rPr lang="en-US" sz="2800" dirty="0" err="1">
                <a:ea typeface="Calibri"/>
                <a:cs typeface="Calibri"/>
              </a:rPr>
              <a:t>báo</a:t>
            </a:r>
            <a:r>
              <a:rPr lang="en-US" sz="2800" dirty="0">
                <a:ea typeface="Calibri"/>
                <a:cs typeface="Calibri"/>
              </a:rPr>
              <a:t> </a:t>
            </a:r>
            <a:r>
              <a:rPr lang="en-US" sz="2800" dirty="0" err="1">
                <a:ea typeface="Calibri"/>
                <a:cs typeface="Calibri"/>
              </a:rPr>
              <a:t>định</a:t>
            </a:r>
            <a:r>
              <a:rPr lang="en-US" sz="2800" dirty="0">
                <a:ea typeface="Calibri"/>
                <a:cs typeface="Calibri"/>
              </a:rPr>
              <a:t> </a:t>
            </a:r>
            <a:r>
              <a:rPr lang="en-US" sz="2800" dirty="0" err="1">
                <a:ea typeface="Calibri"/>
                <a:cs typeface="Calibri"/>
              </a:rPr>
              <a:t>kỳ</a:t>
            </a:r>
            <a:r>
              <a:rPr lang="en-US" sz="2800" dirty="0">
                <a:ea typeface="Calibri"/>
                <a:cs typeface="Calibri"/>
              </a:rPr>
              <a:t> (heartbeat) </a:t>
            </a:r>
            <a:r>
              <a:rPr lang="en-US" sz="2800" dirty="0" err="1">
                <a:ea typeface="Calibri"/>
                <a:cs typeface="Calibri"/>
              </a:rPr>
              <a:t>đến</a:t>
            </a:r>
            <a:r>
              <a:rPr lang="en-US" sz="2800" dirty="0">
                <a:ea typeface="Calibri"/>
                <a:cs typeface="Calibri"/>
              </a:rPr>
              <a:t> </a:t>
            </a:r>
            <a:r>
              <a:rPr lang="en-US" sz="2800" dirty="0" err="1">
                <a:ea typeface="Calibri"/>
                <a:cs typeface="Calibri"/>
              </a:rPr>
              <a:t>các</a:t>
            </a:r>
            <a:r>
              <a:rPr lang="en-US" sz="2800" dirty="0">
                <a:ea typeface="Calibri"/>
                <a:cs typeface="Calibri"/>
              </a:rPr>
              <a:t> follower </a:t>
            </a:r>
            <a:r>
              <a:rPr lang="en-US" sz="2800" dirty="0" err="1">
                <a:ea typeface="Calibri"/>
                <a:cs typeface="Calibri"/>
              </a:rPr>
              <a:t>để</a:t>
            </a:r>
            <a:r>
              <a:rPr lang="en-US" sz="2800" dirty="0">
                <a:ea typeface="Calibri"/>
                <a:cs typeface="Calibri"/>
              </a:rPr>
              <a:t> </a:t>
            </a:r>
            <a:r>
              <a:rPr lang="en-US" sz="2800" dirty="0" err="1">
                <a:ea typeface="Calibri"/>
                <a:cs typeface="Calibri"/>
              </a:rPr>
              <a:t>đảm</a:t>
            </a:r>
            <a:r>
              <a:rPr lang="en-US" sz="2800" dirty="0">
                <a:ea typeface="Calibri"/>
                <a:cs typeface="Calibri"/>
              </a:rPr>
              <a:t> </a:t>
            </a:r>
            <a:r>
              <a:rPr lang="en-US" sz="2800" dirty="0" err="1">
                <a:ea typeface="Calibri"/>
                <a:cs typeface="Calibri"/>
              </a:rPr>
              <a:t>bảo</a:t>
            </a:r>
            <a:r>
              <a:rPr lang="en-US" sz="2800" dirty="0">
                <a:ea typeface="Calibri"/>
                <a:cs typeface="Calibri"/>
              </a:rPr>
              <a:t> </a:t>
            </a:r>
            <a:r>
              <a:rPr lang="en-US" sz="2800" dirty="0" err="1">
                <a:ea typeface="Calibri"/>
                <a:cs typeface="Calibri"/>
              </a:rPr>
              <a:t>tính</a:t>
            </a:r>
            <a:r>
              <a:rPr lang="en-US" sz="2800" dirty="0">
                <a:ea typeface="Calibri"/>
                <a:cs typeface="Calibri"/>
              </a:rPr>
              <a:t> </a:t>
            </a:r>
            <a:r>
              <a:rPr lang="en-US" sz="2800" dirty="0" err="1">
                <a:ea typeface="Calibri"/>
                <a:cs typeface="Calibri"/>
              </a:rPr>
              <a:t>nhất</a:t>
            </a:r>
            <a:r>
              <a:rPr lang="en-US" sz="2800" dirty="0">
                <a:ea typeface="Calibri"/>
                <a:cs typeface="Calibri"/>
              </a:rPr>
              <a:t> </a:t>
            </a:r>
            <a:r>
              <a:rPr lang="en-US" sz="2800" dirty="0" err="1">
                <a:ea typeface="Calibri"/>
                <a:cs typeface="Calibri"/>
              </a:rPr>
              <a:t>quán</a:t>
            </a:r>
            <a:r>
              <a:rPr lang="en-US" sz="2800" dirty="0">
                <a:ea typeface="Calibri"/>
                <a:cs typeface="Calibri"/>
              </a:rPr>
              <a:t> </a:t>
            </a:r>
            <a:r>
              <a:rPr lang="en-US" sz="2800" dirty="0" err="1">
                <a:ea typeface="Calibri"/>
                <a:cs typeface="Calibri"/>
              </a:rPr>
              <a:t>trong</a:t>
            </a:r>
            <a:r>
              <a:rPr lang="en-US" sz="2800" dirty="0">
                <a:ea typeface="Calibri"/>
                <a:cs typeface="Calibri"/>
              </a:rPr>
              <a:t> </a:t>
            </a:r>
            <a:r>
              <a:rPr lang="en-US" sz="2800" dirty="0" err="1" smtClean="0">
                <a:ea typeface="Calibri"/>
                <a:cs typeface="Calibri"/>
              </a:rPr>
              <a:t>mạng</a:t>
            </a:r>
            <a:endParaRPr lang="en-US" sz="2800" dirty="0" smtClean="0">
              <a:ea typeface="Calibri"/>
              <a:cs typeface="Calibri"/>
            </a:endParaRPr>
          </a:p>
          <a:p>
            <a:pPr marL="469900" indent="-457200" algn="just">
              <a:buFont typeface="Arial"/>
              <a:buChar char="•"/>
            </a:pPr>
            <a:r>
              <a:rPr lang="en-US" sz="2800" dirty="0" smtClean="0">
                <a:latin typeface="Calibri" panose="020F0502020204030204" pitchFamily="34" charset="0"/>
                <a:ea typeface="Calibri" panose="020F0502020204030204" pitchFamily="34" charset="0"/>
                <a:cs typeface="Calibri"/>
              </a:rPr>
              <a:t>Sao </a:t>
            </a:r>
            <a:r>
              <a:rPr lang="en-US" sz="2800" dirty="0" err="1" smtClean="0">
                <a:latin typeface="Calibri" panose="020F0502020204030204" pitchFamily="34" charset="0"/>
                <a:ea typeface="Calibri" panose="020F0502020204030204" pitchFamily="34" charset="0"/>
                <a:cs typeface="Calibri"/>
              </a:rPr>
              <a:t>chép</a:t>
            </a:r>
            <a:r>
              <a:rPr lang="en-US" sz="2800" dirty="0" smtClean="0">
                <a:latin typeface="Calibri" panose="020F0502020204030204" pitchFamily="34" charset="0"/>
                <a:ea typeface="Calibri" panose="020F0502020204030204" pitchFamily="34" charset="0"/>
                <a:cs typeface="Calibri"/>
              </a:rPr>
              <a:t> log: </a:t>
            </a:r>
            <a:r>
              <a:rPr lang="vi-VN" sz="2800" dirty="0">
                <a:latin typeface="Calibri" panose="020F0502020204030204" pitchFamily="34" charset="0"/>
                <a:ea typeface="Calibri" panose="020F0502020204030204" pitchFamily="34" charset="0"/>
                <a:cs typeface="Calibri"/>
              </a:rPr>
              <a:t>Các lệnh ghi được gửi từ leader đến các follower và đồng bộ hóa chúng</a:t>
            </a:r>
            <a:endParaRPr lang="vi-VN" sz="2400" dirty="0">
              <a:latin typeface="Calibri" panose="020F0502020204030204" pitchFamily="34" charset="0"/>
              <a:ea typeface="Calibri" panose="020F0502020204030204" pitchFamily="34" charset="0"/>
              <a:cs typeface="Calibri" panose="020F0502020204030204" pitchFamily="34" charset="0"/>
            </a:endParaRPr>
          </a:p>
        </p:txBody>
      </p:sp>
      <p:sp>
        <p:nvSpPr>
          <p:cNvPr id="17" name="object 17"/>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a:t>Đô</a:t>
            </a:r>
            <a:r>
              <a:rPr lang="en-US" spc="-30" dirty="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ct val="10000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11</a:t>
            </a:fld>
            <a:endParaRPr dirty="0"/>
          </a:p>
        </p:txBody>
      </p:sp>
    </p:spTree>
    <p:extLst>
      <p:ext uri="{BB962C8B-B14F-4D97-AF65-F5344CB8AC3E}">
        <p14:creationId xmlns:p14="http://schemas.microsoft.com/office/powerpoint/2010/main" val="2308851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8" y="125095"/>
            <a:ext cx="8455534" cy="474489"/>
          </a:xfrm>
          <a:prstGeom prst="rect">
            <a:avLst/>
          </a:prstGeom>
        </p:spPr>
        <p:txBody>
          <a:bodyPr vert="horz" wrap="square" lIns="0" tIns="12700" rIns="0" bIns="0" rtlCol="0" anchor="t">
            <a:spAutoFit/>
          </a:bodyPr>
          <a:lstStyle/>
          <a:p>
            <a:pPr marL="12700">
              <a:spcBef>
                <a:spcPts val="100"/>
              </a:spcBef>
            </a:pPr>
            <a:r>
              <a:rPr dirty="0" err="1"/>
              <a:t>Phần</a:t>
            </a:r>
            <a:r>
              <a:rPr spc="-15" dirty="0"/>
              <a:t> </a:t>
            </a:r>
            <a:r>
              <a:rPr spc="-10" dirty="0"/>
              <a:t>III</a:t>
            </a:r>
            <a:r>
              <a:rPr spc="5" dirty="0"/>
              <a:t> </a:t>
            </a:r>
            <a:r>
              <a:rPr dirty="0"/>
              <a:t>–</a:t>
            </a:r>
            <a:r>
              <a:rPr spc="-5" dirty="0"/>
              <a:t> </a:t>
            </a:r>
            <a:r>
              <a:rPr lang="en-US" spc="-5" dirty="0" err="1" smtClean="0"/>
              <a:t>Phương</a:t>
            </a:r>
            <a:r>
              <a:rPr lang="en-US" spc="-5" dirty="0" smtClean="0"/>
              <a:t> </a:t>
            </a:r>
            <a:r>
              <a:rPr lang="en-US" spc="-5" dirty="0" err="1" smtClean="0"/>
              <a:t>pháp</a:t>
            </a:r>
            <a:r>
              <a:rPr lang="en-US" spc="-5" dirty="0" smtClean="0"/>
              <a:t> </a:t>
            </a:r>
            <a:r>
              <a:rPr lang="en-US" spc="-5" dirty="0" err="1" smtClean="0"/>
              <a:t>thực</a:t>
            </a:r>
            <a:r>
              <a:rPr lang="en-US" spc="-5" dirty="0" smtClean="0"/>
              <a:t> </a:t>
            </a:r>
            <a:r>
              <a:rPr lang="en-US" spc="-5" dirty="0" err="1" smtClean="0"/>
              <a:t>hiện</a:t>
            </a:r>
            <a:r>
              <a:rPr lang="en-US" spc="-5" dirty="0" smtClean="0"/>
              <a:t> – </a:t>
            </a:r>
            <a:r>
              <a:rPr lang="en-US" spc="-5" dirty="0" err="1" smtClean="0"/>
              <a:t>Triển</a:t>
            </a:r>
            <a:r>
              <a:rPr lang="en-US" spc="-5" dirty="0" smtClean="0"/>
              <a:t> </a:t>
            </a:r>
            <a:r>
              <a:rPr lang="en-US" spc="-5" dirty="0" err="1" smtClean="0"/>
              <a:t>khai</a:t>
            </a:r>
            <a:endParaRPr lang="en-US" spc="-5" dirty="0"/>
          </a:p>
        </p:txBody>
      </p:sp>
      <p:sp>
        <p:nvSpPr>
          <p:cNvPr id="6" name="object 6"/>
          <p:cNvSpPr txBox="1">
            <a:spLocks noGrp="1"/>
          </p:cNvSpPr>
          <p:nvPr>
            <p:ph type="ftr" sz="quarter" idx="5"/>
          </p:nvPr>
        </p:nvSpPr>
        <p:spPr>
          <a:xfrm>
            <a:off x="3220339" y="6502400"/>
            <a:ext cx="3355340" cy="309957"/>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a:t>Đô</a:t>
            </a:r>
            <a:r>
              <a:rPr lang="en-US" spc="-30" dirty="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ts val="124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12</a:t>
            </a:fld>
            <a:endParaRPr/>
          </a:p>
        </p:txBody>
      </p:sp>
      <p:sp>
        <p:nvSpPr>
          <p:cNvPr id="5" name="object 5"/>
          <p:cNvSpPr txBox="1"/>
          <p:nvPr/>
        </p:nvSpPr>
        <p:spPr>
          <a:xfrm>
            <a:off x="440237" y="1082489"/>
            <a:ext cx="8264115" cy="4037644"/>
          </a:xfrm>
          <a:prstGeom prst="rect">
            <a:avLst/>
          </a:prstGeom>
        </p:spPr>
        <p:txBody>
          <a:bodyPr vert="horz" wrap="square" lIns="0" tIns="53975" rIns="0" bIns="0" rtlCol="0" anchor="t">
            <a:spAutoFit/>
          </a:bodyPr>
          <a:lstStyle/>
          <a:p>
            <a:pPr marL="12700" marR="5080">
              <a:lnSpc>
                <a:spcPts val="2590"/>
              </a:lnSpc>
              <a:spcBef>
                <a:spcPts val="425"/>
              </a:spcBef>
            </a:pPr>
            <a:r>
              <a:rPr lang="vi-VN" sz="2800" b="1" spc="-5" dirty="0">
                <a:solidFill>
                  <a:srgbClr val="001F5F"/>
                </a:solidFill>
                <a:latin typeface="Calibri"/>
                <a:ea typeface="Calibri"/>
                <a:cs typeface="Arial"/>
              </a:rPr>
              <a:t>Kịch bản </a:t>
            </a:r>
            <a:r>
              <a:rPr lang="vi-VN" sz="2800" b="1" spc="-5" dirty="0" smtClean="0">
                <a:solidFill>
                  <a:srgbClr val="001F5F"/>
                </a:solidFill>
                <a:latin typeface="Calibri"/>
                <a:ea typeface="Calibri"/>
                <a:cs typeface="Arial"/>
              </a:rPr>
              <a:t>:</a:t>
            </a:r>
            <a:endParaRPr lang="vi-VN" sz="2400" spc="-5" dirty="0">
              <a:solidFill>
                <a:srgbClr val="000000"/>
              </a:solidFill>
              <a:latin typeface="Arial"/>
              <a:ea typeface="Calibri"/>
              <a:cs typeface="Arial"/>
            </a:endParaRPr>
          </a:p>
          <a:p>
            <a:pPr marL="12700">
              <a:spcBef>
                <a:spcPts val="725"/>
              </a:spcBef>
            </a:pPr>
            <a:r>
              <a:rPr lang="vi-VN" sz="2800" b="1" dirty="0">
                <a:solidFill>
                  <a:srgbClr val="001F5F"/>
                </a:solidFill>
                <a:latin typeface="Calibri"/>
                <a:ea typeface="Calibri"/>
                <a:cs typeface="Arial"/>
              </a:rPr>
              <a:t>Mô tả:</a:t>
            </a:r>
            <a:endParaRPr lang="vi-VN" dirty="0"/>
          </a:p>
          <a:p>
            <a:pPr marL="12700">
              <a:spcBef>
                <a:spcPts val="725"/>
              </a:spcBef>
            </a:pPr>
            <a:r>
              <a:rPr lang="en-US" sz="2800" dirty="0">
                <a:solidFill>
                  <a:srgbClr val="001F5F"/>
                </a:solidFill>
                <a:latin typeface="Calibri"/>
                <a:ea typeface="+mn-lt"/>
                <a:cs typeface="Arial"/>
              </a:rPr>
              <a:t>B</a:t>
            </a:r>
            <a:r>
              <a:rPr lang="vi-VN" sz="2800" dirty="0" smtClean="0">
                <a:solidFill>
                  <a:srgbClr val="001F5F"/>
                </a:solidFill>
                <a:latin typeface="Calibri"/>
                <a:ea typeface="+mn-lt"/>
                <a:cs typeface="Arial"/>
              </a:rPr>
              <a:t>ầu </a:t>
            </a:r>
            <a:r>
              <a:rPr lang="vi-VN" sz="2800" dirty="0">
                <a:solidFill>
                  <a:srgbClr val="001F5F"/>
                </a:solidFill>
                <a:latin typeface="Calibri"/>
                <a:ea typeface="+mn-lt"/>
                <a:cs typeface="Arial"/>
              </a:rPr>
              <a:t>chọn leader được xây dựng dựa trên giao thức Raft, trong đó các nút trong mạng (nodes) thực hiện bầu chọn để chọn ra một leader khi không có leader rõ ràng hoặc khi leader cũ ngừng hoạt động.</a:t>
            </a:r>
            <a:endParaRPr lang="vi-VN" sz="2000" b="1" dirty="0">
              <a:solidFill>
                <a:srgbClr val="001F5F"/>
              </a:solidFill>
              <a:latin typeface="Arial"/>
              <a:ea typeface="Calibri"/>
              <a:cs typeface="Arial"/>
            </a:endParaRPr>
          </a:p>
          <a:p>
            <a:pPr marL="12700">
              <a:spcBef>
                <a:spcPts val="725"/>
              </a:spcBef>
            </a:pPr>
            <a:endParaRPr lang="vi-VN" sz="2800" b="1" dirty="0">
              <a:solidFill>
                <a:srgbClr val="001F5F"/>
              </a:solidFill>
              <a:latin typeface="Calibri"/>
              <a:ea typeface="Calibri"/>
              <a:cs typeface="Arial"/>
            </a:endParaRPr>
          </a:p>
          <a:p>
            <a:pPr marL="12700">
              <a:spcBef>
                <a:spcPts val="725"/>
              </a:spcBef>
            </a:pPr>
            <a:endParaRPr lang="vi-VN" sz="2000" dirty="0">
              <a:solidFill>
                <a:srgbClr val="001F5F"/>
              </a:solidFill>
              <a:latin typeface="Calibri"/>
              <a:ea typeface="Calibri"/>
              <a:cs typeface="Arial"/>
            </a:endParaRPr>
          </a:p>
          <a:p>
            <a:pPr marL="12700">
              <a:spcBef>
                <a:spcPts val="725"/>
              </a:spcBef>
            </a:pPr>
            <a:endParaRPr lang="vi-VN" sz="2000" dirty="0">
              <a:solidFill>
                <a:srgbClr val="001F5F"/>
              </a:solidFill>
              <a:latin typeface="Calibri"/>
              <a:ea typeface="Calibri"/>
              <a:cs typeface="Arial"/>
            </a:endParaRPr>
          </a:p>
        </p:txBody>
      </p:sp>
    </p:spTree>
    <p:extLst>
      <p:ext uri="{BB962C8B-B14F-4D97-AF65-F5344CB8AC3E}">
        <p14:creationId xmlns:p14="http://schemas.microsoft.com/office/powerpoint/2010/main" val="1956753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8" y="125095"/>
            <a:ext cx="6605687" cy="474489"/>
          </a:xfrm>
          <a:prstGeom prst="rect">
            <a:avLst/>
          </a:prstGeom>
        </p:spPr>
        <p:txBody>
          <a:bodyPr vert="horz" wrap="square" lIns="0" tIns="12700" rIns="0" bIns="0" rtlCol="0" anchor="t">
            <a:spAutoFit/>
          </a:bodyPr>
          <a:lstStyle/>
          <a:p>
            <a:pPr marL="12700">
              <a:spcBef>
                <a:spcPts val="100"/>
              </a:spcBef>
            </a:pPr>
            <a:r>
              <a:rPr dirty="0" err="1"/>
              <a:t>Phần</a:t>
            </a:r>
            <a:r>
              <a:rPr spc="-15" dirty="0"/>
              <a:t> </a:t>
            </a:r>
            <a:r>
              <a:rPr spc="-10" dirty="0"/>
              <a:t>III</a:t>
            </a:r>
            <a:r>
              <a:rPr spc="5" dirty="0"/>
              <a:t> </a:t>
            </a:r>
            <a:r>
              <a:rPr dirty="0"/>
              <a:t>–</a:t>
            </a:r>
            <a:r>
              <a:rPr spc="-5" dirty="0"/>
              <a:t> </a:t>
            </a:r>
            <a:endParaRPr lang="en-US" spc="-5" dirty="0"/>
          </a:p>
        </p:txBody>
      </p:sp>
      <p:sp>
        <p:nvSpPr>
          <p:cNvPr id="6" name="object 6"/>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a:t>Đô</a:t>
            </a:r>
            <a:r>
              <a:rPr lang="en-US" spc="-30" dirty="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ct val="10000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13</a:t>
            </a:fld>
            <a:endParaRPr/>
          </a:p>
        </p:txBody>
      </p:sp>
      <p:sp>
        <p:nvSpPr>
          <p:cNvPr id="5" name="object 5"/>
          <p:cNvSpPr txBox="1"/>
          <p:nvPr/>
        </p:nvSpPr>
        <p:spPr>
          <a:xfrm>
            <a:off x="440237" y="1082489"/>
            <a:ext cx="8264115" cy="3083536"/>
          </a:xfrm>
          <a:prstGeom prst="rect">
            <a:avLst/>
          </a:prstGeom>
        </p:spPr>
        <p:txBody>
          <a:bodyPr vert="horz" wrap="square" lIns="0" tIns="53975" rIns="0" bIns="0" rtlCol="0" anchor="t">
            <a:spAutoFit/>
          </a:bodyPr>
          <a:lstStyle/>
          <a:p>
            <a:pPr marL="12700" marR="5080">
              <a:lnSpc>
                <a:spcPts val="2590"/>
              </a:lnSpc>
              <a:spcBef>
                <a:spcPts val="425"/>
              </a:spcBef>
            </a:pPr>
            <a:r>
              <a:rPr lang="vi-VN" sz="2800" b="1" spc="-5" dirty="0">
                <a:solidFill>
                  <a:srgbClr val="001F5F"/>
                </a:solidFill>
                <a:latin typeface="Calibri"/>
                <a:ea typeface="Calibri"/>
                <a:cs typeface="Arial"/>
              </a:rPr>
              <a:t>Kịch bản </a:t>
            </a:r>
            <a:r>
              <a:rPr lang="vi-VN" sz="2800" b="1" spc="-5" dirty="0" smtClean="0">
                <a:solidFill>
                  <a:srgbClr val="001F5F"/>
                </a:solidFill>
                <a:latin typeface="Calibri"/>
                <a:ea typeface="Calibri"/>
                <a:cs typeface="Arial"/>
              </a:rPr>
              <a:t>:</a:t>
            </a:r>
            <a:endParaRPr lang="vi-VN" sz="2800" b="1" spc="-5" dirty="0">
              <a:solidFill>
                <a:srgbClr val="001F5F"/>
              </a:solidFill>
              <a:latin typeface="Calibri"/>
              <a:ea typeface="Calibri"/>
              <a:cs typeface="Arial"/>
            </a:endParaRPr>
          </a:p>
          <a:p>
            <a:pPr marL="12700">
              <a:spcBef>
                <a:spcPts val="725"/>
              </a:spcBef>
            </a:pPr>
            <a:r>
              <a:rPr lang="vi-VN" dirty="0">
                <a:solidFill>
                  <a:srgbClr val="001F5F"/>
                </a:solidFill>
                <a:latin typeface="Calibri"/>
                <a:ea typeface="Calibri"/>
                <a:cs typeface="Arial"/>
              </a:rPr>
              <a:t>Timeout: thời gian ngẫu nghiên (từ 0.15 - 0.3 giây</a:t>
            </a:r>
            <a:r>
              <a:rPr lang="vi-VN" dirty="0" smtClean="0">
                <a:solidFill>
                  <a:srgbClr val="001F5F"/>
                </a:solidFill>
                <a:latin typeface="Calibri"/>
                <a:ea typeface="Calibri"/>
                <a:cs typeface="Arial"/>
              </a:rPr>
              <a:t>)</a:t>
            </a:r>
            <a:endParaRPr lang="en-US" dirty="0" smtClean="0">
              <a:solidFill>
                <a:srgbClr val="001F5F"/>
              </a:solidFill>
              <a:latin typeface="Calibri"/>
              <a:ea typeface="Calibri"/>
              <a:cs typeface="Arial"/>
            </a:endParaRPr>
          </a:p>
          <a:p>
            <a:pPr marL="12700">
              <a:spcBef>
                <a:spcPts val="725"/>
              </a:spcBef>
            </a:pPr>
            <a:r>
              <a:rPr lang="vi-VN" dirty="0">
                <a:solidFill>
                  <a:srgbClr val="001F5F"/>
                </a:solidFill>
                <a:latin typeface="Calibri"/>
                <a:ea typeface="Calibri"/>
                <a:cs typeface="Arial"/>
              </a:rPr>
              <a:t>Bắt đầu bầu chọn: Khi hết Timeout, node Follower sẽ chuyển trạng thái sang Candidate và bắt đầu Vote đến các node còn lại. Node nhận được yêu cầu sẽ quyết định bầu </a:t>
            </a:r>
            <a:r>
              <a:rPr lang="vi-VN" dirty="0" smtClean="0">
                <a:solidFill>
                  <a:srgbClr val="001F5F"/>
                </a:solidFill>
                <a:latin typeface="Calibri"/>
                <a:ea typeface="Calibri"/>
                <a:cs typeface="Arial"/>
              </a:rPr>
              <a:t>chọn</a:t>
            </a:r>
            <a:endParaRPr lang="en-US" dirty="0" smtClean="0">
              <a:solidFill>
                <a:srgbClr val="001F5F"/>
              </a:solidFill>
              <a:latin typeface="Calibri"/>
              <a:ea typeface="Calibri"/>
              <a:cs typeface="Arial"/>
            </a:endParaRPr>
          </a:p>
          <a:p>
            <a:pPr marL="12700">
              <a:spcBef>
                <a:spcPts val="725"/>
              </a:spcBef>
            </a:pPr>
            <a:r>
              <a:rPr lang="vi-VN" dirty="0">
                <a:solidFill>
                  <a:srgbClr val="001F5F"/>
                </a:solidFill>
                <a:latin typeface="Calibri"/>
                <a:ea typeface="Calibri"/>
                <a:cs typeface="Arial"/>
              </a:rPr>
              <a:t>Nhận được Vote: Các node sẽ bầu cho Candidate nếu chúng đang ở trạng thái Follower. Nếu đủ trên 3 vote (1 vote cho chính nó) thì nó sẽ trở thành </a:t>
            </a:r>
            <a:r>
              <a:rPr lang="vi-VN" dirty="0" smtClean="0">
                <a:solidFill>
                  <a:srgbClr val="001F5F"/>
                </a:solidFill>
                <a:latin typeface="Calibri"/>
                <a:ea typeface="Calibri"/>
                <a:cs typeface="Arial"/>
              </a:rPr>
              <a:t>Leader</a:t>
            </a:r>
            <a:endParaRPr lang="en-US" dirty="0" smtClean="0">
              <a:solidFill>
                <a:srgbClr val="001F5F"/>
              </a:solidFill>
              <a:latin typeface="Calibri"/>
              <a:ea typeface="Calibri"/>
              <a:cs typeface="Arial"/>
            </a:endParaRPr>
          </a:p>
          <a:p>
            <a:pPr marL="12700">
              <a:spcBef>
                <a:spcPts val="725"/>
              </a:spcBef>
            </a:pPr>
            <a:r>
              <a:rPr lang="vi-VN" dirty="0">
                <a:solidFill>
                  <a:srgbClr val="001F5F"/>
                </a:solidFill>
                <a:latin typeface="Calibri"/>
                <a:ea typeface="Calibri"/>
                <a:cs typeface="Arial"/>
              </a:rPr>
              <a:t>Leader thực hiện nhiệm vụ: gửi heartbeat và log entries đến các Follower, đảm bảo sự đồng bộ của mạng</a:t>
            </a:r>
          </a:p>
          <a:p>
            <a:pPr marL="12700">
              <a:spcBef>
                <a:spcPts val="725"/>
              </a:spcBef>
            </a:pPr>
            <a:endParaRPr lang="vi-VN" sz="2000" dirty="0">
              <a:solidFill>
                <a:srgbClr val="001F5F"/>
              </a:solidFill>
              <a:latin typeface="Calibri"/>
              <a:ea typeface="Calibri"/>
              <a:cs typeface="Arial"/>
            </a:endParaRPr>
          </a:p>
        </p:txBody>
      </p:sp>
      <p:pic>
        <p:nvPicPr>
          <p:cNvPr id="8" name="Picture 7"/>
          <p:cNvPicPr>
            <a:picLocks noChangeAspect="1"/>
          </p:cNvPicPr>
          <p:nvPr/>
        </p:nvPicPr>
        <p:blipFill>
          <a:blip r:embed="rId3"/>
          <a:stretch>
            <a:fillRect/>
          </a:stretch>
        </p:blipFill>
        <p:spPr>
          <a:xfrm>
            <a:off x="301703" y="3821546"/>
            <a:ext cx="8181975" cy="2362200"/>
          </a:xfrm>
          <a:prstGeom prst="rect">
            <a:avLst/>
          </a:prstGeom>
        </p:spPr>
      </p:pic>
    </p:spTree>
    <p:extLst>
      <p:ext uri="{BB962C8B-B14F-4D97-AF65-F5344CB8AC3E}">
        <p14:creationId xmlns:p14="http://schemas.microsoft.com/office/powerpoint/2010/main" val="2981410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8" y="125095"/>
            <a:ext cx="6605687" cy="474489"/>
          </a:xfrm>
          <a:prstGeom prst="rect">
            <a:avLst/>
          </a:prstGeom>
        </p:spPr>
        <p:txBody>
          <a:bodyPr vert="horz" wrap="square" lIns="0" tIns="12700" rIns="0" bIns="0" rtlCol="0" anchor="t">
            <a:spAutoFit/>
          </a:bodyPr>
          <a:lstStyle/>
          <a:p>
            <a:pPr marL="12700">
              <a:spcBef>
                <a:spcPts val="100"/>
              </a:spcBef>
            </a:pPr>
            <a:r>
              <a:rPr dirty="0" err="1"/>
              <a:t>Phần</a:t>
            </a:r>
            <a:r>
              <a:rPr spc="-15" dirty="0"/>
              <a:t> </a:t>
            </a:r>
            <a:r>
              <a:rPr spc="-10" dirty="0"/>
              <a:t>III</a:t>
            </a:r>
            <a:r>
              <a:rPr spc="5" dirty="0"/>
              <a:t> </a:t>
            </a:r>
            <a:r>
              <a:rPr dirty="0"/>
              <a:t>–</a:t>
            </a:r>
            <a:r>
              <a:rPr spc="-5" dirty="0"/>
              <a:t> </a:t>
            </a:r>
            <a:endParaRPr lang="en-US" spc="-5" dirty="0"/>
          </a:p>
        </p:txBody>
      </p:sp>
      <p:sp>
        <p:nvSpPr>
          <p:cNvPr id="6" name="object 6"/>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a:t>Đô</a:t>
            </a:r>
            <a:r>
              <a:rPr lang="en-US" spc="-30" dirty="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ct val="10000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14</a:t>
            </a:fld>
            <a:endParaRPr/>
          </a:p>
        </p:txBody>
      </p:sp>
      <p:sp>
        <p:nvSpPr>
          <p:cNvPr id="5" name="object 5"/>
          <p:cNvSpPr txBox="1"/>
          <p:nvPr/>
        </p:nvSpPr>
        <p:spPr>
          <a:xfrm>
            <a:off x="440237" y="1082489"/>
            <a:ext cx="8264115" cy="2991203"/>
          </a:xfrm>
          <a:prstGeom prst="rect">
            <a:avLst/>
          </a:prstGeom>
        </p:spPr>
        <p:txBody>
          <a:bodyPr vert="horz" wrap="square" lIns="0" tIns="53975" rIns="0" bIns="0" rtlCol="0" anchor="t">
            <a:spAutoFit/>
          </a:bodyPr>
          <a:lstStyle/>
          <a:p>
            <a:pPr marL="12700" marR="5080">
              <a:lnSpc>
                <a:spcPts val="2590"/>
              </a:lnSpc>
              <a:spcBef>
                <a:spcPts val="425"/>
              </a:spcBef>
            </a:pPr>
            <a:r>
              <a:rPr lang="vi-VN" sz="2800" b="1" spc="-5" dirty="0">
                <a:solidFill>
                  <a:srgbClr val="001F5F"/>
                </a:solidFill>
                <a:latin typeface="Calibri"/>
                <a:ea typeface="Calibri"/>
                <a:cs typeface="Arial"/>
              </a:rPr>
              <a:t>Kịch bản </a:t>
            </a:r>
            <a:r>
              <a:rPr lang="vi-VN" sz="2800" b="1" spc="-5" dirty="0" smtClean="0">
                <a:solidFill>
                  <a:srgbClr val="001F5F"/>
                </a:solidFill>
                <a:latin typeface="Calibri"/>
                <a:ea typeface="Calibri"/>
                <a:cs typeface="Arial"/>
              </a:rPr>
              <a:t>: </a:t>
            </a:r>
          </a:p>
          <a:p>
            <a:pPr marL="12700">
              <a:spcBef>
                <a:spcPts val="725"/>
              </a:spcBef>
            </a:pPr>
            <a:r>
              <a:rPr lang="en-US" sz="2000" dirty="0" err="1" smtClean="0">
                <a:solidFill>
                  <a:srgbClr val="001F5F"/>
                </a:solidFill>
                <a:latin typeface="Calibri"/>
                <a:ea typeface="Calibri"/>
                <a:cs typeface="Arial"/>
              </a:rPr>
              <a:t>Đánh</a:t>
            </a:r>
            <a:r>
              <a:rPr lang="en-US" sz="2000" dirty="0" smtClean="0">
                <a:solidFill>
                  <a:srgbClr val="001F5F"/>
                </a:solidFill>
                <a:latin typeface="Calibri"/>
                <a:ea typeface="Calibri"/>
                <a:cs typeface="Arial"/>
              </a:rPr>
              <a:t> </a:t>
            </a:r>
            <a:r>
              <a:rPr lang="en-US" sz="2000" dirty="0" err="1" smtClean="0">
                <a:solidFill>
                  <a:srgbClr val="001F5F"/>
                </a:solidFill>
                <a:latin typeface="Calibri"/>
                <a:ea typeface="Calibri"/>
                <a:cs typeface="Arial"/>
              </a:rPr>
              <a:t>gia</a:t>
            </a:r>
            <a:r>
              <a:rPr lang="en-US" sz="2000" dirty="0" smtClean="0">
                <a:solidFill>
                  <a:srgbClr val="001F5F"/>
                </a:solidFill>
                <a:latin typeface="Calibri"/>
                <a:ea typeface="Calibri"/>
                <a:cs typeface="Arial"/>
              </a:rPr>
              <a:t>́ leader:</a:t>
            </a:r>
          </a:p>
          <a:p>
            <a:pPr marL="12700">
              <a:spcBef>
                <a:spcPts val="725"/>
              </a:spcBef>
            </a:pPr>
            <a:r>
              <a:rPr lang="en-US" sz="2000" dirty="0">
                <a:solidFill>
                  <a:srgbClr val="001F5F"/>
                </a:solidFill>
                <a:latin typeface="Calibri"/>
                <a:ea typeface="Calibri"/>
                <a:cs typeface="Arial"/>
              </a:rPr>
              <a:t>	</a:t>
            </a:r>
            <a:r>
              <a:rPr lang="en-US" sz="2000" dirty="0" err="1">
                <a:solidFill>
                  <a:srgbClr val="001F5F"/>
                </a:solidFill>
                <a:ea typeface="Calibri"/>
                <a:cs typeface="Arial"/>
              </a:rPr>
              <a:t>Số</a:t>
            </a:r>
            <a:r>
              <a:rPr lang="en-US" sz="2000" dirty="0">
                <a:solidFill>
                  <a:srgbClr val="001F5F"/>
                </a:solidFill>
                <a:ea typeface="Calibri"/>
                <a:cs typeface="Arial"/>
              </a:rPr>
              <a:t> Vote (3/5</a:t>
            </a:r>
            <a:r>
              <a:rPr lang="en-US" sz="2000" dirty="0" smtClean="0">
                <a:solidFill>
                  <a:srgbClr val="001F5F"/>
                </a:solidFill>
                <a:ea typeface="Calibri"/>
                <a:cs typeface="Arial"/>
              </a:rPr>
              <a:t>)</a:t>
            </a:r>
          </a:p>
          <a:p>
            <a:pPr marL="12700">
              <a:spcBef>
                <a:spcPts val="725"/>
              </a:spcBef>
            </a:pPr>
            <a:r>
              <a:rPr lang="en-US" sz="2000" dirty="0">
                <a:solidFill>
                  <a:srgbClr val="001F5F"/>
                </a:solidFill>
                <a:latin typeface="Calibri"/>
                <a:ea typeface="Calibri"/>
                <a:cs typeface="Arial"/>
              </a:rPr>
              <a:t>	</a:t>
            </a:r>
            <a:r>
              <a:rPr lang="vi-VN" sz="2000" dirty="0">
                <a:solidFill>
                  <a:srgbClr val="001F5F"/>
                </a:solidFill>
                <a:latin typeface="Calibri"/>
                <a:ea typeface="Calibri"/>
                <a:cs typeface="Arial"/>
              </a:rPr>
              <a:t>Trạng thái các node: node sẽ chuyển từ Follower sang Candidate khi không nhận được heartbeat từ Leader trong thời gian Timeout. Nếu nhận đủ Vote nó sẽ thành </a:t>
            </a:r>
            <a:r>
              <a:rPr lang="vi-VN" sz="2000" dirty="0" smtClean="0">
                <a:solidFill>
                  <a:srgbClr val="001F5F"/>
                </a:solidFill>
                <a:latin typeface="Calibri"/>
                <a:ea typeface="Calibri"/>
                <a:cs typeface="Arial"/>
              </a:rPr>
              <a:t>Leader</a:t>
            </a:r>
            <a:endParaRPr lang="en-US" sz="2000" dirty="0" smtClean="0">
              <a:solidFill>
                <a:srgbClr val="001F5F"/>
              </a:solidFill>
              <a:latin typeface="Calibri"/>
              <a:ea typeface="Calibri"/>
              <a:cs typeface="Arial"/>
            </a:endParaRPr>
          </a:p>
          <a:p>
            <a:pPr marL="12700">
              <a:spcBef>
                <a:spcPts val="725"/>
              </a:spcBef>
            </a:pPr>
            <a:endParaRPr lang="en-US" sz="2000" dirty="0">
              <a:solidFill>
                <a:srgbClr val="001F5F"/>
              </a:solidFill>
              <a:latin typeface="Calibri"/>
              <a:ea typeface="Calibri"/>
              <a:cs typeface="Arial"/>
            </a:endParaRPr>
          </a:p>
          <a:p>
            <a:pPr marL="12700">
              <a:spcBef>
                <a:spcPts val="725"/>
              </a:spcBef>
            </a:pPr>
            <a:r>
              <a:rPr lang="vi-VN" sz="2000" dirty="0">
                <a:solidFill>
                  <a:srgbClr val="001F5F"/>
                </a:solidFill>
                <a:latin typeface="Calibri"/>
                <a:ea typeface="Calibri"/>
                <a:cs typeface="Arial"/>
              </a:rPr>
              <a:t>Ghi lại các thông số thời gian tái bầu cử, CPU sử dụng vào file raft_metrics.xlsx</a:t>
            </a:r>
          </a:p>
        </p:txBody>
      </p:sp>
    </p:spTree>
    <p:extLst>
      <p:ext uri="{BB962C8B-B14F-4D97-AF65-F5344CB8AC3E}">
        <p14:creationId xmlns:p14="http://schemas.microsoft.com/office/powerpoint/2010/main" val="3563248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8" y="125095"/>
            <a:ext cx="6605687" cy="474489"/>
          </a:xfrm>
          <a:prstGeom prst="rect">
            <a:avLst/>
          </a:prstGeom>
        </p:spPr>
        <p:txBody>
          <a:bodyPr vert="horz" wrap="square" lIns="0" tIns="12700" rIns="0" bIns="0" rtlCol="0" anchor="t">
            <a:spAutoFit/>
          </a:bodyPr>
          <a:lstStyle/>
          <a:p>
            <a:pPr marL="12700">
              <a:spcBef>
                <a:spcPts val="100"/>
              </a:spcBef>
            </a:pPr>
            <a:r>
              <a:rPr dirty="0" err="1"/>
              <a:t>Phần</a:t>
            </a:r>
            <a:r>
              <a:rPr spc="-15" dirty="0"/>
              <a:t> </a:t>
            </a:r>
            <a:r>
              <a:rPr spc="-10" dirty="0"/>
              <a:t>III</a:t>
            </a:r>
            <a:r>
              <a:rPr spc="5" dirty="0"/>
              <a:t> </a:t>
            </a:r>
            <a:r>
              <a:rPr dirty="0"/>
              <a:t>–</a:t>
            </a:r>
            <a:r>
              <a:rPr spc="-5" dirty="0"/>
              <a:t> </a:t>
            </a:r>
            <a:endParaRPr lang="en-US" spc="-5" dirty="0"/>
          </a:p>
        </p:txBody>
      </p:sp>
      <p:sp>
        <p:nvSpPr>
          <p:cNvPr id="6" name="object 6"/>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a:t>Đô</a:t>
            </a:r>
            <a:r>
              <a:rPr lang="en-US" spc="-30" dirty="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ct val="10000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15</a:t>
            </a:fld>
            <a:endParaRPr/>
          </a:p>
        </p:txBody>
      </p:sp>
      <p:sp>
        <p:nvSpPr>
          <p:cNvPr id="5" name="object 5"/>
          <p:cNvSpPr txBox="1"/>
          <p:nvPr/>
        </p:nvSpPr>
        <p:spPr>
          <a:xfrm>
            <a:off x="440237" y="1082489"/>
            <a:ext cx="8264115" cy="399340"/>
          </a:xfrm>
          <a:prstGeom prst="rect">
            <a:avLst/>
          </a:prstGeom>
        </p:spPr>
        <p:txBody>
          <a:bodyPr vert="horz" wrap="square" lIns="0" tIns="53975" rIns="0" bIns="0" rtlCol="0" anchor="t">
            <a:spAutoFit/>
          </a:bodyPr>
          <a:lstStyle/>
          <a:p>
            <a:pPr marL="12700" marR="5080">
              <a:lnSpc>
                <a:spcPts val="2590"/>
              </a:lnSpc>
              <a:spcBef>
                <a:spcPts val="425"/>
              </a:spcBef>
            </a:pPr>
            <a:r>
              <a:rPr lang="vi-VN" sz="2800" b="1" spc="-5" dirty="0">
                <a:solidFill>
                  <a:srgbClr val="001F5F"/>
                </a:solidFill>
                <a:latin typeface="Calibri"/>
                <a:ea typeface="Calibri"/>
                <a:cs typeface="Arial"/>
              </a:rPr>
              <a:t>Kịch bản </a:t>
            </a:r>
            <a:r>
              <a:rPr lang="vi-VN" sz="2800" b="1" spc="-5" dirty="0" smtClean="0">
                <a:solidFill>
                  <a:srgbClr val="001F5F"/>
                </a:solidFill>
                <a:latin typeface="Calibri"/>
                <a:ea typeface="Calibri"/>
                <a:cs typeface="Arial"/>
              </a:rPr>
              <a:t>: </a:t>
            </a:r>
          </a:p>
        </p:txBody>
      </p:sp>
      <p:pic>
        <p:nvPicPr>
          <p:cNvPr id="8" name="Picture 7"/>
          <p:cNvPicPr>
            <a:picLocks noChangeAspect="1"/>
          </p:cNvPicPr>
          <p:nvPr/>
        </p:nvPicPr>
        <p:blipFill>
          <a:blip r:embed="rId3"/>
          <a:stretch>
            <a:fillRect/>
          </a:stretch>
        </p:blipFill>
        <p:spPr>
          <a:xfrm>
            <a:off x="1523736" y="1946729"/>
            <a:ext cx="6096528" cy="4090771"/>
          </a:xfrm>
          <a:prstGeom prst="rect">
            <a:avLst/>
          </a:prstGeom>
        </p:spPr>
      </p:pic>
    </p:spTree>
    <p:extLst>
      <p:ext uri="{BB962C8B-B14F-4D97-AF65-F5344CB8AC3E}">
        <p14:creationId xmlns:p14="http://schemas.microsoft.com/office/powerpoint/2010/main" val="2835990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8" y="125095"/>
            <a:ext cx="6605687" cy="474489"/>
          </a:xfrm>
          <a:prstGeom prst="rect">
            <a:avLst/>
          </a:prstGeom>
        </p:spPr>
        <p:txBody>
          <a:bodyPr vert="horz" wrap="square" lIns="0" tIns="12700" rIns="0" bIns="0" rtlCol="0" anchor="t">
            <a:spAutoFit/>
          </a:bodyPr>
          <a:lstStyle/>
          <a:p>
            <a:pPr marL="12700">
              <a:spcBef>
                <a:spcPts val="100"/>
              </a:spcBef>
            </a:pPr>
            <a:r>
              <a:rPr dirty="0" err="1"/>
              <a:t>Phần</a:t>
            </a:r>
            <a:r>
              <a:rPr spc="-15" dirty="0"/>
              <a:t> </a:t>
            </a:r>
            <a:r>
              <a:rPr spc="-10" dirty="0"/>
              <a:t>III</a:t>
            </a:r>
            <a:r>
              <a:rPr spc="5" dirty="0"/>
              <a:t> </a:t>
            </a:r>
            <a:r>
              <a:rPr dirty="0"/>
              <a:t>–</a:t>
            </a:r>
            <a:r>
              <a:rPr spc="-5" dirty="0"/>
              <a:t> </a:t>
            </a:r>
            <a:endParaRPr lang="en-US" spc="-5" dirty="0"/>
          </a:p>
        </p:txBody>
      </p:sp>
      <p:sp>
        <p:nvSpPr>
          <p:cNvPr id="6" name="object 6"/>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a:t>Đô</a:t>
            </a:r>
            <a:r>
              <a:rPr lang="en-US" spc="-30" dirty="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ct val="10000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16</a:t>
            </a:fld>
            <a:endParaRPr/>
          </a:p>
        </p:txBody>
      </p:sp>
      <p:sp>
        <p:nvSpPr>
          <p:cNvPr id="5" name="object 5"/>
          <p:cNvSpPr txBox="1"/>
          <p:nvPr/>
        </p:nvSpPr>
        <p:spPr>
          <a:xfrm>
            <a:off x="440237" y="1082489"/>
            <a:ext cx="8264115" cy="3786293"/>
          </a:xfrm>
          <a:prstGeom prst="rect">
            <a:avLst/>
          </a:prstGeom>
        </p:spPr>
        <p:txBody>
          <a:bodyPr vert="horz" wrap="square" lIns="0" tIns="53975" rIns="0" bIns="0" rtlCol="0" anchor="t">
            <a:spAutoFit/>
          </a:bodyPr>
          <a:lstStyle/>
          <a:p>
            <a:pPr marL="12700" marR="5080">
              <a:lnSpc>
                <a:spcPts val="2590"/>
              </a:lnSpc>
              <a:spcBef>
                <a:spcPts val="425"/>
              </a:spcBef>
            </a:pPr>
            <a:r>
              <a:rPr lang="en-US" sz="2800" b="1" spc="-5" dirty="0" err="1" smtClean="0">
                <a:solidFill>
                  <a:srgbClr val="001F5F"/>
                </a:solidFill>
                <a:latin typeface="Calibri"/>
                <a:ea typeface="Calibri"/>
                <a:cs typeface="Arial"/>
              </a:rPr>
              <a:t>Triển</a:t>
            </a:r>
            <a:r>
              <a:rPr lang="en-US" sz="2800" b="1" spc="-5" dirty="0" smtClean="0">
                <a:solidFill>
                  <a:srgbClr val="001F5F"/>
                </a:solidFill>
                <a:latin typeface="Calibri"/>
                <a:ea typeface="Calibri"/>
                <a:cs typeface="Arial"/>
              </a:rPr>
              <a:t> </a:t>
            </a:r>
            <a:r>
              <a:rPr lang="en-US" sz="2800" b="1" spc="-5" dirty="0" err="1" smtClean="0">
                <a:solidFill>
                  <a:srgbClr val="001F5F"/>
                </a:solidFill>
                <a:latin typeface="Calibri"/>
                <a:ea typeface="Calibri"/>
                <a:cs typeface="Arial"/>
              </a:rPr>
              <a:t>khai</a:t>
            </a:r>
            <a:r>
              <a:rPr lang="vi-VN" sz="2800" b="1" spc="-5" dirty="0" smtClean="0">
                <a:solidFill>
                  <a:srgbClr val="001F5F"/>
                </a:solidFill>
                <a:latin typeface="Calibri"/>
                <a:ea typeface="Calibri"/>
                <a:cs typeface="Arial"/>
              </a:rPr>
              <a:t> : </a:t>
            </a:r>
          </a:p>
          <a:p>
            <a:pPr marL="12700">
              <a:spcBef>
                <a:spcPts val="725"/>
              </a:spcBef>
            </a:pPr>
            <a:r>
              <a:rPr lang="en-US" sz="2000" dirty="0" smtClean="0">
                <a:solidFill>
                  <a:srgbClr val="001F5F"/>
                </a:solidFill>
                <a:latin typeface="Calibri"/>
                <a:ea typeface="Calibri"/>
                <a:cs typeface="Arial"/>
              </a:rPr>
              <a:t> </a:t>
            </a:r>
            <a:r>
              <a:rPr lang="vi-VN" sz="2000" dirty="0">
                <a:solidFill>
                  <a:srgbClr val="001F5F"/>
                </a:solidFill>
                <a:latin typeface="Calibri"/>
                <a:ea typeface="Calibri"/>
                <a:cs typeface="Arial"/>
              </a:rPr>
              <a:t>Sử dụng Hyperledger Fabric để tạo ra môi trường với 5 node, trong đó một node là leader và các node còn lại là follower.</a:t>
            </a:r>
          </a:p>
          <a:p>
            <a:pPr marL="12700">
              <a:spcBef>
                <a:spcPts val="725"/>
              </a:spcBef>
            </a:pPr>
            <a:r>
              <a:rPr lang="vi-VN" sz="2000" dirty="0">
                <a:solidFill>
                  <a:srgbClr val="001F5F"/>
                </a:solidFill>
                <a:latin typeface="Calibri"/>
                <a:ea typeface="Calibri"/>
                <a:cs typeface="Arial"/>
              </a:rPr>
              <a:t>Cấu hình các tham số cần thiết để triển khai thuật toán Raft, bao gồm thời gian bầu chọn, thời gian timeout, và các tham số khác của thuật toán Raft</a:t>
            </a:r>
          </a:p>
          <a:p>
            <a:pPr marL="12700">
              <a:spcBef>
                <a:spcPts val="725"/>
              </a:spcBef>
            </a:pPr>
            <a:endParaRPr lang="en-US" sz="2000" dirty="0" smtClean="0">
              <a:solidFill>
                <a:srgbClr val="001F5F"/>
              </a:solidFill>
              <a:latin typeface="Calibri"/>
              <a:ea typeface="Calibri"/>
              <a:cs typeface="Arial"/>
            </a:endParaRPr>
          </a:p>
          <a:p>
            <a:pPr marL="12700">
              <a:spcBef>
                <a:spcPts val="725"/>
              </a:spcBef>
            </a:pPr>
            <a:r>
              <a:rPr lang="vi-VN" sz="2000" dirty="0">
                <a:solidFill>
                  <a:srgbClr val="001F5F"/>
                </a:solidFill>
                <a:latin typeface="Calibri"/>
                <a:ea typeface="Calibri"/>
                <a:cs typeface="Arial"/>
              </a:rPr>
              <a:t>Ubuntu-deskstop: (CPU: 4, RAM 8GB, Ổ cứng: 70GB)</a:t>
            </a:r>
          </a:p>
          <a:p>
            <a:pPr marL="12700">
              <a:spcBef>
                <a:spcPts val="725"/>
              </a:spcBef>
            </a:pPr>
            <a:r>
              <a:rPr lang="vi-VN" sz="2000" dirty="0">
                <a:solidFill>
                  <a:srgbClr val="001F5F"/>
                </a:solidFill>
                <a:latin typeface="Calibri"/>
                <a:ea typeface="Calibri"/>
                <a:cs typeface="Arial"/>
              </a:rPr>
              <a:t>- Phần mềm quyết định: Docker và Docker - Compose</a:t>
            </a:r>
          </a:p>
          <a:p>
            <a:pPr marL="12700">
              <a:spcBef>
                <a:spcPts val="725"/>
              </a:spcBef>
            </a:pPr>
            <a:r>
              <a:rPr lang="vi-VN" sz="2000" dirty="0">
                <a:solidFill>
                  <a:srgbClr val="001F5F"/>
                </a:solidFill>
                <a:latin typeface="Calibri"/>
                <a:ea typeface="Calibri"/>
                <a:cs typeface="Arial"/>
              </a:rPr>
              <a:t>- Các tệp thực thi Fabric: Fabric and Fabric-samples</a:t>
            </a:r>
          </a:p>
          <a:p>
            <a:pPr marL="12700">
              <a:spcBef>
                <a:spcPts val="725"/>
              </a:spcBef>
            </a:pPr>
            <a:endParaRPr lang="vi-VN" sz="2000" dirty="0">
              <a:solidFill>
                <a:srgbClr val="001F5F"/>
              </a:solidFill>
              <a:latin typeface="Calibri"/>
              <a:ea typeface="Calibri"/>
              <a:cs typeface="Arial"/>
            </a:endParaRPr>
          </a:p>
        </p:txBody>
      </p:sp>
    </p:spTree>
    <p:extLst>
      <p:ext uri="{BB962C8B-B14F-4D97-AF65-F5344CB8AC3E}">
        <p14:creationId xmlns:p14="http://schemas.microsoft.com/office/powerpoint/2010/main" val="4001209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8" y="125095"/>
            <a:ext cx="6605687" cy="474489"/>
          </a:xfrm>
          <a:prstGeom prst="rect">
            <a:avLst/>
          </a:prstGeom>
        </p:spPr>
        <p:txBody>
          <a:bodyPr vert="horz" wrap="square" lIns="0" tIns="12700" rIns="0" bIns="0" rtlCol="0" anchor="t">
            <a:spAutoFit/>
          </a:bodyPr>
          <a:lstStyle/>
          <a:p>
            <a:pPr marL="12700">
              <a:spcBef>
                <a:spcPts val="100"/>
              </a:spcBef>
            </a:pPr>
            <a:r>
              <a:rPr dirty="0" err="1"/>
              <a:t>Phần</a:t>
            </a:r>
            <a:r>
              <a:rPr spc="-15" dirty="0"/>
              <a:t> </a:t>
            </a:r>
            <a:r>
              <a:rPr spc="-10" dirty="0"/>
              <a:t>III</a:t>
            </a:r>
            <a:r>
              <a:rPr spc="5" dirty="0"/>
              <a:t> </a:t>
            </a:r>
            <a:r>
              <a:rPr dirty="0"/>
              <a:t>–</a:t>
            </a:r>
            <a:r>
              <a:rPr spc="-5" dirty="0"/>
              <a:t> </a:t>
            </a:r>
            <a:endParaRPr lang="en-US" spc="-5" dirty="0"/>
          </a:p>
        </p:txBody>
      </p:sp>
      <p:sp>
        <p:nvSpPr>
          <p:cNvPr id="6" name="object 6"/>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a:t>Đô</a:t>
            </a:r>
            <a:r>
              <a:rPr lang="en-US" spc="-30" dirty="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ct val="10000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17</a:t>
            </a:fld>
            <a:endParaRPr/>
          </a:p>
        </p:txBody>
      </p:sp>
      <p:sp>
        <p:nvSpPr>
          <p:cNvPr id="5" name="object 5"/>
          <p:cNvSpPr txBox="1"/>
          <p:nvPr/>
        </p:nvSpPr>
        <p:spPr>
          <a:xfrm>
            <a:off x="440237" y="1082489"/>
            <a:ext cx="8264115" cy="399340"/>
          </a:xfrm>
          <a:prstGeom prst="rect">
            <a:avLst/>
          </a:prstGeom>
        </p:spPr>
        <p:txBody>
          <a:bodyPr vert="horz" wrap="square" lIns="0" tIns="53975" rIns="0" bIns="0" rtlCol="0" anchor="t">
            <a:spAutoFit/>
          </a:bodyPr>
          <a:lstStyle/>
          <a:p>
            <a:pPr marL="12700" marR="5080">
              <a:lnSpc>
                <a:spcPts val="2590"/>
              </a:lnSpc>
              <a:spcBef>
                <a:spcPts val="425"/>
              </a:spcBef>
            </a:pPr>
            <a:r>
              <a:rPr lang="en-US" sz="2800" b="1" spc="-5" dirty="0" err="1" smtClean="0">
                <a:solidFill>
                  <a:srgbClr val="001F5F"/>
                </a:solidFill>
                <a:latin typeface="Calibri"/>
                <a:ea typeface="Calibri"/>
                <a:cs typeface="Arial"/>
              </a:rPr>
              <a:t>Triển</a:t>
            </a:r>
            <a:r>
              <a:rPr lang="en-US" sz="2800" b="1" spc="-5" dirty="0" smtClean="0">
                <a:solidFill>
                  <a:srgbClr val="001F5F"/>
                </a:solidFill>
                <a:latin typeface="Calibri"/>
                <a:ea typeface="Calibri"/>
                <a:cs typeface="Arial"/>
              </a:rPr>
              <a:t> </a:t>
            </a:r>
            <a:r>
              <a:rPr lang="en-US" sz="2800" b="1" spc="-5" dirty="0" err="1" smtClean="0">
                <a:solidFill>
                  <a:srgbClr val="001F5F"/>
                </a:solidFill>
                <a:latin typeface="Calibri"/>
                <a:ea typeface="Calibri"/>
                <a:cs typeface="Arial"/>
              </a:rPr>
              <a:t>khai</a:t>
            </a:r>
            <a:r>
              <a:rPr lang="vi-VN" sz="2800" b="1" spc="-5" dirty="0" smtClean="0">
                <a:solidFill>
                  <a:srgbClr val="001F5F"/>
                </a:solidFill>
                <a:latin typeface="Calibri"/>
                <a:ea typeface="Calibri"/>
                <a:cs typeface="Arial"/>
              </a:rPr>
              <a:t> : </a:t>
            </a:r>
          </a:p>
        </p:txBody>
      </p:sp>
      <p:pic>
        <p:nvPicPr>
          <p:cNvPr id="8" name="Picture 7"/>
          <p:cNvPicPr>
            <a:picLocks noChangeAspect="1"/>
          </p:cNvPicPr>
          <p:nvPr/>
        </p:nvPicPr>
        <p:blipFill>
          <a:blip r:embed="rId3"/>
          <a:stretch>
            <a:fillRect/>
          </a:stretch>
        </p:blipFill>
        <p:spPr>
          <a:xfrm>
            <a:off x="140785" y="1675634"/>
            <a:ext cx="8862429" cy="4723486"/>
          </a:xfrm>
          <a:prstGeom prst="rect">
            <a:avLst/>
          </a:prstGeom>
        </p:spPr>
      </p:pic>
    </p:spTree>
    <p:extLst>
      <p:ext uri="{BB962C8B-B14F-4D97-AF65-F5344CB8AC3E}">
        <p14:creationId xmlns:p14="http://schemas.microsoft.com/office/powerpoint/2010/main" val="4259825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8" y="125095"/>
            <a:ext cx="6605687" cy="474489"/>
          </a:xfrm>
          <a:prstGeom prst="rect">
            <a:avLst/>
          </a:prstGeom>
        </p:spPr>
        <p:txBody>
          <a:bodyPr vert="horz" wrap="square" lIns="0" tIns="12700" rIns="0" bIns="0" rtlCol="0" anchor="t">
            <a:spAutoFit/>
          </a:bodyPr>
          <a:lstStyle/>
          <a:p>
            <a:pPr marL="12700">
              <a:spcBef>
                <a:spcPts val="100"/>
              </a:spcBef>
            </a:pPr>
            <a:r>
              <a:rPr dirty="0" err="1"/>
              <a:t>Phần</a:t>
            </a:r>
            <a:r>
              <a:rPr spc="-15" dirty="0"/>
              <a:t> </a:t>
            </a:r>
            <a:r>
              <a:rPr spc="-10" dirty="0"/>
              <a:t>III</a:t>
            </a:r>
            <a:r>
              <a:rPr spc="5" dirty="0"/>
              <a:t> </a:t>
            </a:r>
            <a:r>
              <a:rPr dirty="0"/>
              <a:t>–</a:t>
            </a:r>
            <a:r>
              <a:rPr spc="-5" dirty="0"/>
              <a:t> </a:t>
            </a:r>
            <a:endParaRPr lang="en-US" spc="-5" dirty="0"/>
          </a:p>
        </p:txBody>
      </p:sp>
      <p:sp>
        <p:nvSpPr>
          <p:cNvPr id="6" name="object 6"/>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a:t>Đô</a:t>
            </a:r>
            <a:r>
              <a:rPr lang="en-US" spc="-30" dirty="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ct val="10000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18</a:t>
            </a:fld>
            <a:endParaRPr/>
          </a:p>
        </p:txBody>
      </p:sp>
      <p:sp>
        <p:nvSpPr>
          <p:cNvPr id="5" name="object 5"/>
          <p:cNvSpPr txBox="1"/>
          <p:nvPr/>
        </p:nvSpPr>
        <p:spPr>
          <a:xfrm>
            <a:off x="440237" y="1082489"/>
            <a:ext cx="8264115" cy="785471"/>
          </a:xfrm>
          <a:prstGeom prst="rect">
            <a:avLst/>
          </a:prstGeom>
        </p:spPr>
        <p:txBody>
          <a:bodyPr vert="horz" wrap="square" lIns="0" tIns="53975" rIns="0" bIns="0" rtlCol="0" anchor="t">
            <a:spAutoFit/>
          </a:bodyPr>
          <a:lstStyle/>
          <a:p>
            <a:pPr marL="12700" marR="5080">
              <a:lnSpc>
                <a:spcPts val="2590"/>
              </a:lnSpc>
              <a:spcBef>
                <a:spcPts val="425"/>
              </a:spcBef>
            </a:pPr>
            <a:r>
              <a:rPr lang="en-US" sz="2800" b="1" spc="-5" dirty="0" err="1" smtClean="0">
                <a:solidFill>
                  <a:srgbClr val="001F5F"/>
                </a:solidFill>
                <a:latin typeface="Calibri"/>
                <a:ea typeface="Calibri"/>
                <a:cs typeface="Arial"/>
              </a:rPr>
              <a:t>Triển</a:t>
            </a:r>
            <a:r>
              <a:rPr lang="en-US" sz="2800" b="1" spc="-5" dirty="0" smtClean="0">
                <a:solidFill>
                  <a:srgbClr val="001F5F"/>
                </a:solidFill>
                <a:latin typeface="Calibri"/>
                <a:ea typeface="Calibri"/>
                <a:cs typeface="Arial"/>
              </a:rPr>
              <a:t> </a:t>
            </a:r>
            <a:r>
              <a:rPr lang="en-US" sz="2800" b="1" spc="-5" dirty="0" err="1" smtClean="0">
                <a:solidFill>
                  <a:srgbClr val="001F5F"/>
                </a:solidFill>
                <a:latin typeface="Calibri"/>
                <a:ea typeface="Calibri"/>
                <a:cs typeface="Arial"/>
              </a:rPr>
              <a:t>khai</a:t>
            </a:r>
            <a:r>
              <a:rPr lang="vi-VN" sz="2800" b="1" spc="-5" dirty="0" smtClean="0">
                <a:solidFill>
                  <a:srgbClr val="001F5F"/>
                </a:solidFill>
                <a:latin typeface="Calibri"/>
                <a:ea typeface="Calibri"/>
                <a:cs typeface="Arial"/>
              </a:rPr>
              <a:t> : </a:t>
            </a:r>
          </a:p>
          <a:p>
            <a:pPr marL="12700">
              <a:spcBef>
                <a:spcPts val="725"/>
              </a:spcBef>
            </a:pPr>
            <a:r>
              <a:rPr lang="en-US" sz="2000" dirty="0">
                <a:solidFill>
                  <a:srgbClr val="001F5F"/>
                </a:solidFill>
                <a:ea typeface="Calibri"/>
                <a:cs typeface="Arial"/>
              </a:rPr>
              <a:t> </a:t>
            </a:r>
            <a:r>
              <a:rPr lang="en-US" sz="2000" dirty="0" err="1" smtClean="0">
                <a:solidFill>
                  <a:srgbClr val="001F5F"/>
                </a:solidFill>
                <a:ea typeface="Calibri"/>
                <a:cs typeface="Arial"/>
              </a:rPr>
              <a:t>Cấu</a:t>
            </a:r>
            <a:r>
              <a:rPr lang="en-US" sz="2000" dirty="0" smtClean="0">
                <a:solidFill>
                  <a:srgbClr val="001F5F"/>
                </a:solidFill>
                <a:ea typeface="Calibri"/>
                <a:cs typeface="Arial"/>
              </a:rPr>
              <a:t> </a:t>
            </a:r>
            <a:r>
              <a:rPr lang="en-US" sz="2000" dirty="0" err="1" smtClean="0">
                <a:solidFill>
                  <a:srgbClr val="001F5F"/>
                </a:solidFill>
                <a:ea typeface="Calibri"/>
                <a:cs typeface="Arial"/>
              </a:rPr>
              <a:t>hình</a:t>
            </a:r>
            <a:r>
              <a:rPr lang="en-US" sz="2000" dirty="0" smtClean="0">
                <a:solidFill>
                  <a:srgbClr val="001F5F"/>
                </a:solidFill>
                <a:ea typeface="Calibri"/>
                <a:cs typeface="Arial"/>
              </a:rPr>
              <a:t> </a:t>
            </a:r>
            <a:r>
              <a:rPr lang="en-US" sz="2000" dirty="0" err="1" smtClean="0">
                <a:solidFill>
                  <a:srgbClr val="001F5F"/>
                </a:solidFill>
                <a:ea typeface="Calibri"/>
                <a:cs typeface="Arial"/>
              </a:rPr>
              <a:t>configtx</a:t>
            </a:r>
            <a:r>
              <a:rPr lang="en-US" sz="2000" dirty="0" smtClean="0">
                <a:solidFill>
                  <a:srgbClr val="001F5F"/>
                </a:solidFill>
                <a:ea typeface="Calibri"/>
                <a:cs typeface="Arial"/>
              </a:rPr>
              <a:t>/</a:t>
            </a:r>
            <a:r>
              <a:rPr lang="en-US" sz="2000" dirty="0" err="1" smtClean="0">
                <a:solidFill>
                  <a:srgbClr val="001F5F"/>
                </a:solidFill>
                <a:ea typeface="Calibri"/>
                <a:cs typeface="Arial"/>
              </a:rPr>
              <a:t>configtx.yaml</a:t>
            </a:r>
            <a:r>
              <a:rPr lang="en-US" sz="2000" dirty="0" smtClean="0">
                <a:solidFill>
                  <a:srgbClr val="001F5F"/>
                </a:solidFill>
                <a:ea typeface="Calibri"/>
                <a:cs typeface="Arial"/>
              </a:rPr>
              <a:t> </a:t>
            </a:r>
            <a:r>
              <a:rPr lang="en-US" sz="2000" dirty="0" err="1">
                <a:solidFill>
                  <a:srgbClr val="001F5F"/>
                </a:solidFill>
                <a:ea typeface="Calibri"/>
                <a:cs typeface="Arial"/>
              </a:rPr>
              <a:t>và</a:t>
            </a:r>
            <a:r>
              <a:rPr lang="en-US" sz="2000" dirty="0">
                <a:solidFill>
                  <a:srgbClr val="001F5F"/>
                </a:solidFill>
                <a:ea typeface="Calibri"/>
                <a:cs typeface="Arial"/>
              </a:rPr>
              <a:t> </a:t>
            </a:r>
            <a:r>
              <a:rPr lang="en-US" sz="2000" dirty="0" err="1">
                <a:solidFill>
                  <a:srgbClr val="001F5F"/>
                </a:solidFill>
                <a:ea typeface="Calibri"/>
                <a:cs typeface="Arial"/>
              </a:rPr>
              <a:t>cấu</a:t>
            </a:r>
            <a:r>
              <a:rPr lang="en-US" sz="2000" dirty="0">
                <a:solidFill>
                  <a:srgbClr val="001F5F"/>
                </a:solidFill>
                <a:ea typeface="Calibri"/>
                <a:cs typeface="Arial"/>
              </a:rPr>
              <a:t> </a:t>
            </a:r>
            <a:r>
              <a:rPr lang="en-US" sz="2000" dirty="0" err="1">
                <a:solidFill>
                  <a:srgbClr val="001F5F"/>
                </a:solidFill>
                <a:ea typeface="Calibri"/>
                <a:cs typeface="Arial"/>
              </a:rPr>
              <a:t>hình</a:t>
            </a:r>
            <a:r>
              <a:rPr lang="en-US" sz="2000" dirty="0">
                <a:solidFill>
                  <a:srgbClr val="001F5F"/>
                </a:solidFill>
                <a:ea typeface="Calibri"/>
                <a:cs typeface="Arial"/>
              </a:rPr>
              <a:t> Raft </a:t>
            </a:r>
            <a:r>
              <a:rPr lang="en-US" sz="2000" dirty="0" err="1">
                <a:solidFill>
                  <a:srgbClr val="001F5F"/>
                </a:solidFill>
                <a:ea typeface="Calibri"/>
                <a:cs typeface="Arial"/>
              </a:rPr>
              <a:t>với</a:t>
            </a:r>
            <a:r>
              <a:rPr lang="en-US" sz="2000" dirty="0">
                <a:solidFill>
                  <a:srgbClr val="001F5F"/>
                </a:solidFill>
                <a:ea typeface="Calibri"/>
                <a:cs typeface="Arial"/>
              </a:rPr>
              <a:t> 5 </a:t>
            </a:r>
            <a:r>
              <a:rPr lang="en-US" sz="2000" dirty="0" err="1">
                <a:solidFill>
                  <a:srgbClr val="001F5F"/>
                </a:solidFill>
                <a:ea typeface="Calibri"/>
                <a:cs typeface="Arial"/>
              </a:rPr>
              <a:t>Orderer</a:t>
            </a:r>
            <a:endParaRPr lang="vi-VN" sz="2000" dirty="0">
              <a:solidFill>
                <a:srgbClr val="001F5F"/>
              </a:solidFill>
              <a:latin typeface="Calibri"/>
              <a:ea typeface="Calibri"/>
              <a:cs typeface="Arial"/>
            </a:endParaRPr>
          </a:p>
        </p:txBody>
      </p:sp>
    </p:spTree>
    <p:extLst>
      <p:ext uri="{BB962C8B-B14F-4D97-AF65-F5344CB8AC3E}">
        <p14:creationId xmlns:p14="http://schemas.microsoft.com/office/powerpoint/2010/main" val="2791536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8" y="125095"/>
            <a:ext cx="6605687" cy="474489"/>
          </a:xfrm>
          <a:prstGeom prst="rect">
            <a:avLst/>
          </a:prstGeom>
        </p:spPr>
        <p:txBody>
          <a:bodyPr vert="horz" wrap="square" lIns="0" tIns="12700" rIns="0" bIns="0" rtlCol="0" anchor="t">
            <a:spAutoFit/>
          </a:bodyPr>
          <a:lstStyle/>
          <a:p>
            <a:pPr marL="12700">
              <a:spcBef>
                <a:spcPts val="100"/>
              </a:spcBef>
            </a:pPr>
            <a:r>
              <a:rPr dirty="0" err="1"/>
              <a:t>Phần</a:t>
            </a:r>
            <a:r>
              <a:rPr spc="-15" dirty="0"/>
              <a:t> </a:t>
            </a:r>
            <a:r>
              <a:rPr spc="-10" dirty="0"/>
              <a:t>III</a:t>
            </a:r>
            <a:r>
              <a:rPr spc="5" dirty="0"/>
              <a:t> </a:t>
            </a:r>
            <a:r>
              <a:rPr dirty="0"/>
              <a:t>–</a:t>
            </a:r>
            <a:r>
              <a:rPr spc="-5" dirty="0"/>
              <a:t> </a:t>
            </a:r>
            <a:endParaRPr lang="en-US" spc="-5" dirty="0"/>
          </a:p>
        </p:txBody>
      </p:sp>
      <p:sp>
        <p:nvSpPr>
          <p:cNvPr id="6" name="object 6"/>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err="1"/>
              <a:t>Báo</a:t>
            </a:r>
            <a:r>
              <a:rPr spc="-5"/>
              <a:t> </a:t>
            </a:r>
            <a:r>
              <a:rPr spc="-5" err="1"/>
              <a:t>cáo</a:t>
            </a:r>
            <a:r>
              <a:rPr spc="-10"/>
              <a:t> </a:t>
            </a:r>
            <a:r>
              <a:t>-</a:t>
            </a:r>
            <a:r>
              <a:rPr spc="-15"/>
              <a:t> </a:t>
            </a:r>
            <a:r>
              <a:rPr spc="-30"/>
              <a:t>Tấn</a:t>
            </a:r>
            <a:r>
              <a:t> </a:t>
            </a:r>
            <a:r>
              <a:rPr spc="-5"/>
              <a:t>công</a:t>
            </a:r>
            <a:r>
              <a:rPr spc="10"/>
              <a:t> </a:t>
            </a:r>
            <a:r>
              <a:t>mạng</a:t>
            </a:r>
          </a:p>
          <a:p>
            <a:pPr algn="ctr">
              <a:lnSpc>
                <a:spcPct val="100000"/>
              </a:lnSpc>
            </a:pPr>
            <a:r>
              <a:rPr b="0" i="0" spc="-5">
                <a:latin typeface="Calibri"/>
                <a:cs typeface="Calibri"/>
              </a:rPr>
              <a:t>University</a:t>
            </a:r>
            <a:r>
              <a:rPr b="0" i="0" spc="-15">
                <a:latin typeface="Calibri"/>
                <a:cs typeface="Calibri"/>
              </a:rPr>
              <a:t> </a:t>
            </a:r>
            <a:r>
              <a:rPr b="0" i="0" spc="-5">
                <a:latin typeface="Calibri"/>
                <a:cs typeface="Calibri"/>
              </a:rPr>
              <a:t>of Information</a:t>
            </a:r>
            <a:r>
              <a:rPr b="0" i="0" spc="-30">
                <a:latin typeface="Calibri"/>
                <a:cs typeface="Calibri"/>
              </a:rPr>
              <a:t> </a:t>
            </a:r>
            <a:r>
              <a:rPr b="0" i="0" spc="-15">
                <a:latin typeface="Calibri"/>
                <a:cs typeface="Calibri"/>
              </a:rPr>
              <a:t>Technology</a:t>
            </a:r>
            <a:r>
              <a:rPr b="0" i="0" spc="-30">
                <a:latin typeface="Calibri"/>
                <a:cs typeface="Calibri"/>
              </a:rPr>
              <a:t> </a:t>
            </a:r>
            <a:r>
              <a:rPr b="0" i="0" spc="-5">
                <a:latin typeface="Calibri"/>
                <a:cs typeface="Calibri"/>
              </a:rPr>
              <a:t>(UIT),</a:t>
            </a:r>
            <a:r>
              <a:rPr b="0" i="0" spc="5">
                <a:latin typeface="Calibri"/>
                <a:cs typeface="Calibri"/>
              </a:rPr>
              <a:t> </a:t>
            </a:r>
            <a:r>
              <a:rPr b="0" i="0">
                <a:latin typeface="Calibri"/>
                <a:cs typeface="Calibri"/>
              </a:rPr>
              <a:t>VNU-HCM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19</a:t>
            </a:fld>
            <a:endParaRPr/>
          </a:p>
        </p:txBody>
      </p:sp>
      <p:sp>
        <p:nvSpPr>
          <p:cNvPr id="5" name="object 5"/>
          <p:cNvSpPr txBox="1"/>
          <p:nvPr/>
        </p:nvSpPr>
        <p:spPr>
          <a:xfrm>
            <a:off x="440237" y="1082489"/>
            <a:ext cx="8264115" cy="399340"/>
          </a:xfrm>
          <a:prstGeom prst="rect">
            <a:avLst/>
          </a:prstGeom>
        </p:spPr>
        <p:txBody>
          <a:bodyPr vert="horz" wrap="square" lIns="0" tIns="53975" rIns="0" bIns="0" rtlCol="0" anchor="t">
            <a:spAutoFit/>
          </a:bodyPr>
          <a:lstStyle/>
          <a:p>
            <a:pPr marL="12700" marR="5080">
              <a:lnSpc>
                <a:spcPts val="2590"/>
              </a:lnSpc>
              <a:spcBef>
                <a:spcPts val="425"/>
              </a:spcBef>
            </a:pPr>
            <a:r>
              <a:rPr lang="en-US" sz="2800" b="1" spc="-5" dirty="0" err="1" smtClean="0">
                <a:solidFill>
                  <a:srgbClr val="001F5F"/>
                </a:solidFill>
                <a:latin typeface="Calibri"/>
                <a:ea typeface="Calibri"/>
                <a:cs typeface="Arial"/>
              </a:rPr>
              <a:t>Triển</a:t>
            </a:r>
            <a:r>
              <a:rPr lang="en-US" sz="2800" b="1" spc="-5" dirty="0" smtClean="0">
                <a:solidFill>
                  <a:srgbClr val="001F5F"/>
                </a:solidFill>
                <a:latin typeface="Calibri"/>
                <a:ea typeface="Calibri"/>
                <a:cs typeface="Arial"/>
              </a:rPr>
              <a:t> </a:t>
            </a:r>
            <a:r>
              <a:rPr lang="en-US" sz="2800" b="1" spc="-5" dirty="0" err="1" smtClean="0">
                <a:solidFill>
                  <a:srgbClr val="001F5F"/>
                </a:solidFill>
                <a:latin typeface="Calibri"/>
                <a:ea typeface="Calibri"/>
                <a:cs typeface="Arial"/>
              </a:rPr>
              <a:t>khai</a:t>
            </a:r>
            <a:r>
              <a:rPr lang="vi-VN" sz="2800" b="1" spc="-5" dirty="0" smtClean="0">
                <a:solidFill>
                  <a:srgbClr val="001F5F"/>
                </a:solidFill>
                <a:latin typeface="Calibri"/>
                <a:ea typeface="Calibri"/>
                <a:cs typeface="Arial"/>
              </a:rPr>
              <a:t> : </a:t>
            </a:r>
          </a:p>
        </p:txBody>
      </p:sp>
      <p:pic>
        <p:nvPicPr>
          <p:cNvPr id="9" name="Picture 8"/>
          <p:cNvPicPr>
            <a:picLocks noChangeAspect="1"/>
          </p:cNvPicPr>
          <p:nvPr/>
        </p:nvPicPr>
        <p:blipFill>
          <a:blip r:embed="rId3"/>
          <a:stretch>
            <a:fillRect/>
          </a:stretch>
        </p:blipFill>
        <p:spPr>
          <a:xfrm>
            <a:off x="440237" y="1700337"/>
            <a:ext cx="8242506" cy="5157663"/>
          </a:xfrm>
          <a:prstGeom prst="rect">
            <a:avLst/>
          </a:prstGeom>
        </p:spPr>
      </p:pic>
    </p:spTree>
    <p:extLst>
      <p:ext uri="{BB962C8B-B14F-4D97-AF65-F5344CB8AC3E}">
        <p14:creationId xmlns:p14="http://schemas.microsoft.com/office/powerpoint/2010/main" val="2427551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8" y="125095"/>
            <a:ext cx="3227705" cy="482600"/>
          </a:xfrm>
          <a:prstGeom prst="rect">
            <a:avLst/>
          </a:prstGeom>
        </p:spPr>
        <p:txBody>
          <a:bodyPr vert="horz" wrap="square" lIns="0" tIns="12700" rIns="0" bIns="0" rtlCol="0">
            <a:spAutoFit/>
          </a:bodyPr>
          <a:lstStyle/>
          <a:p>
            <a:pPr marL="12700">
              <a:lnSpc>
                <a:spcPct val="100000"/>
              </a:lnSpc>
              <a:spcBef>
                <a:spcPts val="100"/>
              </a:spcBef>
            </a:pPr>
            <a:r>
              <a:t>Nội</a:t>
            </a:r>
            <a:r>
              <a:rPr spc="-30"/>
              <a:t> </a:t>
            </a:r>
            <a:r>
              <a:t>dung</a:t>
            </a:r>
            <a:r>
              <a:rPr spc="-25"/>
              <a:t> </a:t>
            </a:r>
            <a:r>
              <a:t>báo</a:t>
            </a:r>
            <a:r>
              <a:rPr spc="-20"/>
              <a:t> </a:t>
            </a:r>
            <a:r>
              <a:t>cáo</a:t>
            </a:r>
          </a:p>
        </p:txBody>
      </p:sp>
      <p:sp>
        <p:nvSpPr>
          <p:cNvPr id="6" name="object 6"/>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5" dirty="0"/>
              <a:t> </a:t>
            </a:r>
            <a:r>
              <a:rPr lang="en-US" dirty="0" smtClean="0"/>
              <a:t>–</a:t>
            </a:r>
            <a:r>
              <a:rPr spc="-15" dirty="0" smtClean="0"/>
              <a:t> </a:t>
            </a:r>
            <a:r>
              <a:rPr lang="en-US" spc="-30" dirty="0" err="1" smtClean="0"/>
              <a:t>Đô</a:t>
            </a:r>
            <a:r>
              <a:rPr lang="en-US" spc="-30" dirty="0" smtClean="0"/>
              <a:t>̀ </a:t>
            </a:r>
            <a:r>
              <a:rPr lang="en-US" spc="-30" dirty="0" err="1" smtClean="0"/>
              <a:t>án</a:t>
            </a:r>
            <a:r>
              <a:rPr lang="en-US" spc="-30" dirty="0" smtClean="0"/>
              <a:t> </a:t>
            </a:r>
            <a:r>
              <a:rPr lang="en-US" spc="-30" dirty="0" err="1" smtClean="0"/>
              <a:t>chuyên</a:t>
            </a:r>
            <a:r>
              <a:rPr lang="en-US" spc="-30" dirty="0" smtClean="0"/>
              <a:t> </a:t>
            </a:r>
            <a:r>
              <a:rPr lang="en-US" spc="-30" dirty="0" err="1" smtClean="0"/>
              <a:t>ngành</a:t>
            </a:r>
            <a:endParaRPr dirty="0"/>
          </a:p>
          <a:p>
            <a:pPr algn="ctr">
              <a:lnSpc>
                <a:spcPct val="100000"/>
              </a:lnSpc>
            </a:pPr>
            <a:r>
              <a:rPr b="0" i="0" spc="-5" dirty="0">
                <a:latin typeface="Calibri"/>
                <a:cs typeface="Calibri"/>
              </a:rPr>
              <a:t>University</a:t>
            </a:r>
            <a:r>
              <a:rPr b="0" i="0" spc="-15" dirty="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a:t>
            </a:fld>
            <a:endParaRPr/>
          </a:p>
        </p:txBody>
      </p:sp>
      <p:sp>
        <p:nvSpPr>
          <p:cNvPr id="5" name="object 5"/>
          <p:cNvSpPr txBox="1"/>
          <p:nvPr/>
        </p:nvSpPr>
        <p:spPr>
          <a:xfrm>
            <a:off x="481990" y="998982"/>
            <a:ext cx="6736228" cy="1736373"/>
          </a:xfrm>
          <a:prstGeom prst="rect">
            <a:avLst/>
          </a:prstGeom>
        </p:spPr>
        <p:txBody>
          <a:bodyPr vert="horz" wrap="square" lIns="0" tIns="12700" rIns="0" bIns="0" rtlCol="0" anchor="t">
            <a:spAutoFit/>
          </a:bodyPr>
          <a:lstStyle/>
          <a:p>
            <a:pPr marL="306705" indent="-294640">
              <a:spcBef>
                <a:spcPts val="100"/>
              </a:spcBef>
              <a:buFont typeface="Arial MT"/>
              <a:buChar char="•"/>
              <a:tabLst>
                <a:tab pos="306705" algn="l"/>
                <a:tab pos="307340" algn="l"/>
              </a:tabLst>
            </a:pPr>
            <a:r>
              <a:rPr lang="vi-VN" sz="2400" b="1" spc="-5" dirty="0">
                <a:latin typeface="Arial"/>
                <a:cs typeface="Arial"/>
              </a:rPr>
              <a:t>Phần</a:t>
            </a:r>
            <a:r>
              <a:rPr lang="vi-VN" sz="2400" b="1" spc="-10" dirty="0">
                <a:latin typeface="Arial"/>
                <a:cs typeface="Arial"/>
              </a:rPr>
              <a:t> </a:t>
            </a:r>
            <a:r>
              <a:rPr lang="vi-VN" sz="2400" b="1" dirty="0">
                <a:latin typeface="Arial"/>
                <a:cs typeface="Arial"/>
              </a:rPr>
              <a:t>I:</a:t>
            </a:r>
            <a:r>
              <a:rPr lang="vi-VN" sz="2400" b="1" spc="-15" dirty="0">
                <a:latin typeface="Arial"/>
                <a:cs typeface="Arial"/>
              </a:rPr>
              <a:t> Giới thiệu</a:t>
            </a:r>
            <a:endParaRPr lang="en-US" sz="2400" b="1" dirty="0">
              <a:latin typeface="Arial"/>
              <a:cs typeface="Arial"/>
            </a:endParaRPr>
          </a:p>
          <a:p>
            <a:pPr marL="306705" indent="-294640">
              <a:spcBef>
                <a:spcPts val="2410"/>
              </a:spcBef>
              <a:buFont typeface="Arial MT"/>
              <a:buChar char="•"/>
              <a:tabLst>
                <a:tab pos="306705" algn="l"/>
                <a:tab pos="307340" algn="l"/>
              </a:tabLst>
            </a:pPr>
            <a:r>
              <a:rPr lang="vi-VN" sz="2400" b="1" spc="-5" dirty="0">
                <a:latin typeface="Arial"/>
                <a:cs typeface="Arial"/>
              </a:rPr>
              <a:t>Phần</a:t>
            </a:r>
            <a:r>
              <a:rPr lang="vi-VN" sz="2400" b="1" spc="-10" dirty="0">
                <a:latin typeface="Arial"/>
                <a:cs typeface="Arial"/>
              </a:rPr>
              <a:t> </a:t>
            </a:r>
            <a:r>
              <a:rPr lang="vi-VN" sz="2400" b="1" dirty="0">
                <a:latin typeface="Arial"/>
                <a:cs typeface="Arial"/>
              </a:rPr>
              <a:t>II:</a:t>
            </a:r>
            <a:r>
              <a:rPr lang="vi-VN" sz="2400" b="1" spc="-35" dirty="0">
                <a:latin typeface="Arial"/>
                <a:cs typeface="Arial"/>
              </a:rPr>
              <a:t> Cơ sở lý thuyết </a:t>
            </a:r>
            <a:endParaRPr lang="en-US" sz="2400" b="1" spc="-5" dirty="0">
              <a:latin typeface="Arial"/>
              <a:cs typeface="Arial"/>
            </a:endParaRPr>
          </a:p>
          <a:p>
            <a:pPr marL="306705" indent="-294640">
              <a:spcBef>
                <a:spcPts val="2415"/>
              </a:spcBef>
              <a:buFont typeface="Arial MT"/>
              <a:buChar char="•"/>
              <a:tabLst>
                <a:tab pos="306705" algn="l"/>
                <a:tab pos="307340" algn="l"/>
              </a:tabLst>
            </a:pPr>
            <a:r>
              <a:rPr lang="vi-VN" sz="2400" b="1" spc="-5" dirty="0">
                <a:latin typeface="Arial"/>
                <a:cs typeface="Arial"/>
              </a:rPr>
              <a:t>Phần</a:t>
            </a:r>
            <a:r>
              <a:rPr lang="vi-VN" sz="2400" b="1" spc="-10" dirty="0">
                <a:latin typeface="Arial"/>
                <a:cs typeface="Arial"/>
              </a:rPr>
              <a:t> </a:t>
            </a:r>
            <a:r>
              <a:rPr lang="vi-VN" sz="2400" b="1" dirty="0">
                <a:latin typeface="Arial"/>
                <a:cs typeface="Arial"/>
              </a:rPr>
              <a:t>III:</a:t>
            </a:r>
            <a:r>
              <a:rPr lang="en-US" sz="2400" b="1" spc="-55" dirty="0">
                <a:latin typeface="Arial"/>
                <a:cs typeface="Arial"/>
              </a:rPr>
              <a:t> </a:t>
            </a:r>
            <a:r>
              <a:rPr lang="en-US" sz="2400" b="1" spc="-55" dirty="0" err="1" smtClean="0">
                <a:latin typeface="Arial"/>
                <a:cs typeface="Arial"/>
              </a:rPr>
              <a:t>Phương</a:t>
            </a:r>
            <a:r>
              <a:rPr lang="en-US" sz="2400" b="1" spc="-55" dirty="0" smtClean="0">
                <a:latin typeface="Arial"/>
                <a:cs typeface="Arial"/>
              </a:rPr>
              <a:t> </a:t>
            </a:r>
            <a:r>
              <a:rPr lang="en-US" sz="2400" b="1" spc="-55" dirty="0" err="1" smtClean="0">
                <a:latin typeface="Arial"/>
                <a:cs typeface="Arial"/>
              </a:rPr>
              <a:t>pháp</a:t>
            </a:r>
            <a:r>
              <a:rPr lang="en-US" sz="2400" b="1" spc="-55" dirty="0" smtClean="0">
                <a:latin typeface="Arial"/>
                <a:cs typeface="Arial"/>
              </a:rPr>
              <a:t> </a:t>
            </a:r>
            <a:r>
              <a:rPr lang="en-US" sz="2400" b="1" spc="-55" dirty="0" err="1" smtClean="0">
                <a:latin typeface="Arial"/>
                <a:cs typeface="Arial"/>
              </a:rPr>
              <a:t>thực</a:t>
            </a:r>
            <a:r>
              <a:rPr lang="en-US" sz="2400" b="1" spc="-55" dirty="0" smtClean="0">
                <a:latin typeface="Arial"/>
                <a:cs typeface="Arial"/>
              </a:rPr>
              <a:t> </a:t>
            </a:r>
            <a:r>
              <a:rPr lang="en-US" sz="2400" b="1" spc="-55" dirty="0" err="1" smtClean="0">
                <a:latin typeface="Arial"/>
                <a:cs typeface="Arial"/>
              </a:rPr>
              <a:t>hiện</a:t>
            </a:r>
            <a:r>
              <a:rPr lang="en-US" sz="2400" b="1" spc="-55" dirty="0" smtClean="0">
                <a:latin typeface="Arial"/>
                <a:cs typeface="Arial"/>
              </a:rPr>
              <a:t> – </a:t>
            </a:r>
            <a:r>
              <a:rPr lang="en-US" sz="2400" b="1" spc="-55" dirty="0" err="1" smtClean="0">
                <a:latin typeface="Arial"/>
                <a:cs typeface="Arial"/>
              </a:rPr>
              <a:t>Triển</a:t>
            </a:r>
            <a:r>
              <a:rPr lang="en-US" sz="2400" b="1" spc="-55" dirty="0" smtClean="0">
                <a:latin typeface="Arial"/>
                <a:cs typeface="Arial"/>
              </a:rPr>
              <a:t> </a:t>
            </a:r>
            <a:r>
              <a:rPr lang="en-US" sz="2400" b="1" spc="-55" dirty="0" err="1" smtClean="0">
                <a:latin typeface="Arial"/>
                <a:cs typeface="Arial"/>
              </a:rPr>
              <a:t>khai</a:t>
            </a:r>
            <a:endParaRPr lang="en-US" sz="2400" b="1" spc="-55"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8" y="125095"/>
            <a:ext cx="6605687" cy="474489"/>
          </a:xfrm>
          <a:prstGeom prst="rect">
            <a:avLst/>
          </a:prstGeom>
        </p:spPr>
        <p:txBody>
          <a:bodyPr vert="horz" wrap="square" lIns="0" tIns="12700" rIns="0" bIns="0" rtlCol="0" anchor="t">
            <a:spAutoFit/>
          </a:bodyPr>
          <a:lstStyle/>
          <a:p>
            <a:pPr marL="12700">
              <a:spcBef>
                <a:spcPts val="100"/>
              </a:spcBef>
            </a:pPr>
            <a:r>
              <a:rPr dirty="0" err="1"/>
              <a:t>Phần</a:t>
            </a:r>
            <a:r>
              <a:rPr spc="-15" dirty="0"/>
              <a:t> </a:t>
            </a:r>
            <a:r>
              <a:rPr spc="-10" dirty="0"/>
              <a:t>III</a:t>
            </a:r>
            <a:r>
              <a:rPr spc="5" dirty="0"/>
              <a:t> </a:t>
            </a:r>
            <a:r>
              <a:rPr dirty="0"/>
              <a:t>–</a:t>
            </a:r>
            <a:r>
              <a:rPr spc="-5" dirty="0"/>
              <a:t> </a:t>
            </a:r>
            <a:endParaRPr lang="en-US" spc="-5" dirty="0"/>
          </a:p>
        </p:txBody>
      </p:sp>
      <p:sp>
        <p:nvSpPr>
          <p:cNvPr id="6" name="object 6"/>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a:t>Đô</a:t>
            </a:r>
            <a:r>
              <a:rPr lang="en-US" spc="-30" dirty="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ct val="10000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20</a:t>
            </a:fld>
            <a:endParaRPr/>
          </a:p>
        </p:txBody>
      </p:sp>
      <p:sp>
        <p:nvSpPr>
          <p:cNvPr id="5" name="object 5"/>
          <p:cNvSpPr txBox="1"/>
          <p:nvPr/>
        </p:nvSpPr>
        <p:spPr>
          <a:xfrm>
            <a:off x="440237" y="1082489"/>
            <a:ext cx="8264115" cy="785471"/>
          </a:xfrm>
          <a:prstGeom prst="rect">
            <a:avLst/>
          </a:prstGeom>
        </p:spPr>
        <p:txBody>
          <a:bodyPr vert="horz" wrap="square" lIns="0" tIns="53975" rIns="0" bIns="0" rtlCol="0" anchor="t">
            <a:spAutoFit/>
          </a:bodyPr>
          <a:lstStyle/>
          <a:p>
            <a:pPr marL="12700" marR="5080">
              <a:lnSpc>
                <a:spcPts val="2590"/>
              </a:lnSpc>
              <a:spcBef>
                <a:spcPts val="425"/>
              </a:spcBef>
            </a:pPr>
            <a:r>
              <a:rPr lang="en-US" sz="2800" b="1" spc="-5" dirty="0" err="1" smtClean="0">
                <a:solidFill>
                  <a:srgbClr val="001F5F"/>
                </a:solidFill>
                <a:latin typeface="Calibri"/>
                <a:ea typeface="Calibri"/>
                <a:cs typeface="Arial"/>
              </a:rPr>
              <a:t>Triển</a:t>
            </a:r>
            <a:r>
              <a:rPr lang="en-US" sz="2800" b="1" spc="-5" dirty="0" smtClean="0">
                <a:solidFill>
                  <a:srgbClr val="001F5F"/>
                </a:solidFill>
                <a:latin typeface="Calibri"/>
                <a:ea typeface="Calibri"/>
                <a:cs typeface="Arial"/>
              </a:rPr>
              <a:t> </a:t>
            </a:r>
            <a:r>
              <a:rPr lang="en-US" sz="2800" b="1" spc="-5" dirty="0" err="1" smtClean="0">
                <a:solidFill>
                  <a:srgbClr val="001F5F"/>
                </a:solidFill>
                <a:latin typeface="Calibri"/>
                <a:ea typeface="Calibri"/>
                <a:cs typeface="Arial"/>
              </a:rPr>
              <a:t>khai</a:t>
            </a:r>
            <a:r>
              <a:rPr lang="vi-VN" sz="2800" b="1" spc="-5" dirty="0" smtClean="0">
                <a:solidFill>
                  <a:srgbClr val="001F5F"/>
                </a:solidFill>
                <a:latin typeface="Calibri"/>
                <a:ea typeface="Calibri"/>
                <a:cs typeface="Arial"/>
              </a:rPr>
              <a:t> : </a:t>
            </a:r>
          </a:p>
          <a:p>
            <a:pPr marL="12700">
              <a:spcBef>
                <a:spcPts val="725"/>
              </a:spcBef>
            </a:pPr>
            <a:r>
              <a:rPr lang="en-US" sz="2000" dirty="0">
                <a:solidFill>
                  <a:srgbClr val="001F5F"/>
                </a:solidFill>
                <a:ea typeface="Calibri"/>
                <a:cs typeface="Arial"/>
              </a:rPr>
              <a:t> </a:t>
            </a:r>
            <a:r>
              <a:rPr lang="en-US" sz="2000" dirty="0" err="1" smtClean="0">
                <a:solidFill>
                  <a:srgbClr val="001F5F"/>
                </a:solidFill>
                <a:ea typeface="Calibri"/>
                <a:cs typeface="Arial"/>
              </a:rPr>
              <a:t>Cấu</a:t>
            </a:r>
            <a:r>
              <a:rPr lang="en-US" sz="2000" dirty="0" smtClean="0">
                <a:solidFill>
                  <a:srgbClr val="001F5F"/>
                </a:solidFill>
                <a:ea typeface="Calibri"/>
                <a:cs typeface="Arial"/>
              </a:rPr>
              <a:t> </a:t>
            </a:r>
            <a:r>
              <a:rPr lang="en-US" sz="2000" dirty="0" err="1" smtClean="0">
                <a:solidFill>
                  <a:srgbClr val="001F5F"/>
                </a:solidFill>
                <a:ea typeface="Calibri"/>
                <a:cs typeface="Arial"/>
              </a:rPr>
              <a:t>hình</a:t>
            </a:r>
            <a:r>
              <a:rPr lang="en-US" sz="2000" dirty="0" smtClean="0">
                <a:solidFill>
                  <a:srgbClr val="001F5F"/>
                </a:solidFill>
                <a:ea typeface="Calibri"/>
                <a:cs typeface="Arial"/>
              </a:rPr>
              <a:t> crypto-</a:t>
            </a:r>
            <a:r>
              <a:rPr lang="en-US" sz="2000" dirty="0" err="1" smtClean="0">
                <a:solidFill>
                  <a:srgbClr val="001F5F"/>
                </a:solidFill>
                <a:ea typeface="Calibri"/>
                <a:cs typeface="Arial"/>
              </a:rPr>
              <a:t>config.yaml</a:t>
            </a:r>
            <a:r>
              <a:rPr lang="en-US" sz="2000" dirty="0">
                <a:solidFill>
                  <a:srgbClr val="001F5F"/>
                </a:solidFill>
                <a:ea typeface="Calibri"/>
                <a:cs typeface="Arial"/>
              </a:rPr>
              <a:t>: </a:t>
            </a:r>
            <a:r>
              <a:rPr lang="en-US" sz="2000" dirty="0" err="1">
                <a:solidFill>
                  <a:srgbClr val="001F5F"/>
                </a:solidFill>
                <a:ea typeface="Calibri"/>
                <a:cs typeface="Arial"/>
              </a:rPr>
              <a:t>thêm</a:t>
            </a:r>
            <a:r>
              <a:rPr lang="en-US" sz="2000" dirty="0">
                <a:solidFill>
                  <a:srgbClr val="001F5F"/>
                </a:solidFill>
                <a:ea typeface="Calibri"/>
                <a:cs typeface="Arial"/>
              </a:rPr>
              <a:t> 5 </a:t>
            </a:r>
            <a:r>
              <a:rPr lang="en-US" sz="2000" dirty="0" err="1">
                <a:solidFill>
                  <a:srgbClr val="001F5F"/>
                </a:solidFill>
                <a:ea typeface="Calibri"/>
                <a:cs typeface="Arial"/>
              </a:rPr>
              <a:t>Orderer</a:t>
            </a:r>
            <a:r>
              <a:rPr lang="en-US" sz="2000" dirty="0">
                <a:solidFill>
                  <a:srgbClr val="001F5F"/>
                </a:solidFill>
                <a:ea typeface="Calibri"/>
                <a:cs typeface="Arial"/>
              </a:rPr>
              <a:t> </a:t>
            </a:r>
            <a:r>
              <a:rPr lang="en-US" sz="2000" dirty="0" err="1">
                <a:solidFill>
                  <a:srgbClr val="001F5F"/>
                </a:solidFill>
                <a:ea typeface="Calibri"/>
                <a:cs typeface="Arial"/>
              </a:rPr>
              <a:t>vào</a:t>
            </a:r>
            <a:r>
              <a:rPr lang="en-US" sz="2000" dirty="0">
                <a:solidFill>
                  <a:srgbClr val="001F5F"/>
                </a:solidFill>
                <a:ea typeface="Calibri"/>
                <a:cs typeface="Arial"/>
              </a:rPr>
              <a:t> </a:t>
            </a:r>
            <a:r>
              <a:rPr lang="en-US" sz="2000" dirty="0" err="1">
                <a:solidFill>
                  <a:srgbClr val="001F5F"/>
                </a:solidFill>
                <a:ea typeface="Calibri"/>
                <a:cs typeface="Arial"/>
              </a:rPr>
              <a:t>cấu</a:t>
            </a:r>
            <a:r>
              <a:rPr lang="en-US" sz="2000" dirty="0">
                <a:solidFill>
                  <a:srgbClr val="001F5F"/>
                </a:solidFill>
                <a:ea typeface="Calibri"/>
                <a:cs typeface="Arial"/>
              </a:rPr>
              <a:t> </a:t>
            </a:r>
            <a:r>
              <a:rPr lang="en-US" sz="2000" dirty="0" err="1">
                <a:solidFill>
                  <a:srgbClr val="001F5F"/>
                </a:solidFill>
                <a:ea typeface="Calibri"/>
                <a:cs typeface="Arial"/>
              </a:rPr>
              <a:t>hình</a:t>
            </a:r>
            <a:endParaRPr lang="vi-VN" sz="2000" dirty="0">
              <a:solidFill>
                <a:srgbClr val="001F5F"/>
              </a:solidFill>
              <a:latin typeface="Calibri"/>
              <a:ea typeface="Calibri"/>
              <a:cs typeface="Arial"/>
            </a:endParaRPr>
          </a:p>
        </p:txBody>
      </p:sp>
    </p:spTree>
    <p:extLst>
      <p:ext uri="{BB962C8B-B14F-4D97-AF65-F5344CB8AC3E}">
        <p14:creationId xmlns:p14="http://schemas.microsoft.com/office/powerpoint/2010/main" val="1802715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8" y="125095"/>
            <a:ext cx="6605687" cy="474489"/>
          </a:xfrm>
          <a:prstGeom prst="rect">
            <a:avLst/>
          </a:prstGeom>
        </p:spPr>
        <p:txBody>
          <a:bodyPr vert="horz" wrap="square" lIns="0" tIns="12700" rIns="0" bIns="0" rtlCol="0" anchor="t">
            <a:spAutoFit/>
          </a:bodyPr>
          <a:lstStyle/>
          <a:p>
            <a:pPr marL="12700">
              <a:spcBef>
                <a:spcPts val="100"/>
              </a:spcBef>
            </a:pPr>
            <a:r>
              <a:rPr dirty="0" err="1"/>
              <a:t>Phần</a:t>
            </a:r>
            <a:r>
              <a:rPr spc="-15" dirty="0"/>
              <a:t> </a:t>
            </a:r>
            <a:r>
              <a:rPr spc="-10" dirty="0"/>
              <a:t>III</a:t>
            </a:r>
            <a:r>
              <a:rPr spc="5" dirty="0"/>
              <a:t> </a:t>
            </a:r>
            <a:r>
              <a:rPr dirty="0"/>
              <a:t>–</a:t>
            </a:r>
            <a:r>
              <a:rPr spc="-5" dirty="0"/>
              <a:t> </a:t>
            </a:r>
            <a:endParaRPr lang="en-US" spc="-5" dirty="0"/>
          </a:p>
        </p:txBody>
      </p:sp>
      <p:sp>
        <p:nvSpPr>
          <p:cNvPr id="6" name="object 6"/>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a:t>Đô</a:t>
            </a:r>
            <a:r>
              <a:rPr lang="en-US" spc="-30" dirty="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ct val="10000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21</a:t>
            </a:fld>
            <a:endParaRPr/>
          </a:p>
        </p:txBody>
      </p:sp>
      <p:sp>
        <p:nvSpPr>
          <p:cNvPr id="5" name="object 5"/>
          <p:cNvSpPr txBox="1"/>
          <p:nvPr/>
        </p:nvSpPr>
        <p:spPr>
          <a:xfrm>
            <a:off x="440237" y="1082489"/>
            <a:ext cx="8264115" cy="399340"/>
          </a:xfrm>
          <a:prstGeom prst="rect">
            <a:avLst/>
          </a:prstGeom>
        </p:spPr>
        <p:txBody>
          <a:bodyPr vert="horz" wrap="square" lIns="0" tIns="53975" rIns="0" bIns="0" rtlCol="0" anchor="t">
            <a:spAutoFit/>
          </a:bodyPr>
          <a:lstStyle/>
          <a:p>
            <a:pPr marL="12700" marR="5080">
              <a:lnSpc>
                <a:spcPts val="2590"/>
              </a:lnSpc>
              <a:spcBef>
                <a:spcPts val="425"/>
              </a:spcBef>
            </a:pPr>
            <a:r>
              <a:rPr lang="en-US" sz="2800" b="1" spc="-5" dirty="0" err="1" smtClean="0">
                <a:solidFill>
                  <a:srgbClr val="001F5F"/>
                </a:solidFill>
                <a:latin typeface="Calibri"/>
                <a:ea typeface="Calibri"/>
                <a:cs typeface="Arial"/>
              </a:rPr>
              <a:t>Triển</a:t>
            </a:r>
            <a:r>
              <a:rPr lang="en-US" sz="2800" b="1" spc="-5" dirty="0" smtClean="0">
                <a:solidFill>
                  <a:srgbClr val="001F5F"/>
                </a:solidFill>
                <a:latin typeface="Calibri"/>
                <a:ea typeface="Calibri"/>
                <a:cs typeface="Arial"/>
              </a:rPr>
              <a:t> </a:t>
            </a:r>
            <a:r>
              <a:rPr lang="en-US" sz="2800" b="1" spc="-5" dirty="0" err="1" smtClean="0">
                <a:solidFill>
                  <a:srgbClr val="001F5F"/>
                </a:solidFill>
                <a:latin typeface="Calibri"/>
                <a:ea typeface="Calibri"/>
                <a:cs typeface="Arial"/>
              </a:rPr>
              <a:t>khai</a:t>
            </a:r>
            <a:r>
              <a:rPr lang="vi-VN" sz="2800" b="1" spc="-5" dirty="0" smtClean="0">
                <a:solidFill>
                  <a:srgbClr val="001F5F"/>
                </a:solidFill>
                <a:latin typeface="Calibri"/>
                <a:ea typeface="Calibri"/>
                <a:cs typeface="Arial"/>
              </a:rPr>
              <a:t> : </a:t>
            </a:r>
          </a:p>
        </p:txBody>
      </p:sp>
      <p:pic>
        <p:nvPicPr>
          <p:cNvPr id="8" name="Picture 7"/>
          <p:cNvPicPr>
            <a:picLocks noChangeAspect="1"/>
          </p:cNvPicPr>
          <p:nvPr/>
        </p:nvPicPr>
        <p:blipFill>
          <a:blip r:embed="rId3"/>
          <a:stretch>
            <a:fillRect/>
          </a:stretch>
        </p:blipFill>
        <p:spPr>
          <a:xfrm>
            <a:off x="2482530" y="2065702"/>
            <a:ext cx="4371975" cy="3943350"/>
          </a:xfrm>
          <a:prstGeom prst="rect">
            <a:avLst/>
          </a:prstGeom>
        </p:spPr>
      </p:pic>
    </p:spTree>
    <p:extLst>
      <p:ext uri="{BB962C8B-B14F-4D97-AF65-F5344CB8AC3E}">
        <p14:creationId xmlns:p14="http://schemas.microsoft.com/office/powerpoint/2010/main" val="3881404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8" y="125095"/>
            <a:ext cx="6605687" cy="474489"/>
          </a:xfrm>
          <a:prstGeom prst="rect">
            <a:avLst/>
          </a:prstGeom>
        </p:spPr>
        <p:txBody>
          <a:bodyPr vert="horz" wrap="square" lIns="0" tIns="12700" rIns="0" bIns="0" rtlCol="0" anchor="t">
            <a:spAutoFit/>
          </a:bodyPr>
          <a:lstStyle/>
          <a:p>
            <a:pPr marL="12700">
              <a:spcBef>
                <a:spcPts val="100"/>
              </a:spcBef>
            </a:pPr>
            <a:r>
              <a:rPr dirty="0" err="1"/>
              <a:t>Phần</a:t>
            </a:r>
            <a:r>
              <a:rPr spc="-15" dirty="0"/>
              <a:t> </a:t>
            </a:r>
            <a:r>
              <a:rPr spc="-10" dirty="0"/>
              <a:t>III</a:t>
            </a:r>
            <a:r>
              <a:rPr spc="5" dirty="0"/>
              <a:t> </a:t>
            </a:r>
            <a:r>
              <a:rPr dirty="0"/>
              <a:t>–</a:t>
            </a:r>
            <a:r>
              <a:rPr spc="-5" dirty="0"/>
              <a:t> </a:t>
            </a:r>
            <a:endParaRPr lang="en-US" spc="-5" dirty="0"/>
          </a:p>
        </p:txBody>
      </p:sp>
      <p:sp>
        <p:nvSpPr>
          <p:cNvPr id="6" name="object 6"/>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a:t>Đô</a:t>
            </a:r>
            <a:r>
              <a:rPr lang="en-US" spc="-30" dirty="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ct val="10000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22</a:t>
            </a:fld>
            <a:endParaRPr/>
          </a:p>
        </p:txBody>
      </p:sp>
      <p:sp>
        <p:nvSpPr>
          <p:cNvPr id="5" name="object 5"/>
          <p:cNvSpPr txBox="1"/>
          <p:nvPr/>
        </p:nvSpPr>
        <p:spPr>
          <a:xfrm>
            <a:off x="440237" y="1082489"/>
            <a:ext cx="8264115" cy="785471"/>
          </a:xfrm>
          <a:prstGeom prst="rect">
            <a:avLst/>
          </a:prstGeom>
        </p:spPr>
        <p:txBody>
          <a:bodyPr vert="horz" wrap="square" lIns="0" tIns="53975" rIns="0" bIns="0" rtlCol="0" anchor="t">
            <a:spAutoFit/>
          </a:bodyPr>
          <a:lstStyle/>
          <a:p>
            <a:pPr marL="12700" marR="5080">
              <a:lnSpc>
                <a:spcPts val="2590"/>
              </a:lnSpc>
              <a:spcBef>
                <a:spcPts val="425"/>
              </a:spcBef>
            </a:pPr>
            <a:r>
              <a:rPr lang="en-US" sz="2800" b="1" spc="-5" dirty="0" err="1" smtClean="0">
                <a:solidFill>
                  <a:srgbClr val="001F5F"/>
                </a:solidFill>
                <a:latin typeface="Calibri"/>
                <a:ea typeface="Calibri"/>
                <a:cs typeface="Arial"/>
              </a:rPr>
              <a:t>Triển</a:t>
            </a:r>
            <a:r>
              <a:rPr lang="en-US" sz="2800" b="1" spc="-5" dirty="0" smtClean="0">
                <a:solidFill>
                  <a:srgbClr val="001F5F"/>
                </a:solidFill>
                <a:latin typeface="Calibri"/>
                <a:ea typeface="Calibri"/>
                <a:cs typeface="Arial"/>
              </a:rPr>
              <a:t> </a:t>
            </a:r>
            <a:r>
              <a:rPr lang="en-US" sz="2800" b="1" spc="-5" dirty="0" err="1" smtClean="0">
                <a:solidFill>
                  <a:srgbClr val="001F5F"/>
                </a:solidFill>
                <a:latin typeface="Calibri"/>
                <a:ea typeface="Calibri"/>
                <a:cs typeface="Arial"/>
              </a:rPr>
              <a:t>khai</a:t>
            </a:r>
            <a:r>
              <a:rPr lang="vi-VN" sz="2800" b="1" spc="-5" dirty="0" smtClean="0">
                <a:solidFill>
                  <a:srgbClr val="001F5F"/>
                </a:solidFill>
                <a:latin typeface="Calibri"/>
                <a:ea typeface="Calibri"/>
                <a:cs typeface="Arial"/>
              </a:rPr>
              <a:t> : </a:t>
            </a:r>
          </a:p>
          <a:p>
            <a:pPr marL="12700">
              <a:spcBef>
                <a:spcPts val="725"/>
              </a:spcBef>
            </a:pPr>
            <a:r>
              <a:rPr lang="en-US" sz="2000" dirty="0">
                <a:solidFill>
                  <a:srgbClr val="001F5F"/>
                </a:solidFill>
                <a:ea typeface="Calibri"/>
                <a:cs typeface="Arial"/>
              </a:rPr>
              <a:t> </a:t>
            </a:r>
            <a:r>
              <a:rPr lang="en-US" sz="2000" dirty="0" smtClean="0">
                <a:solidFill>
                  <a:srgbClr val="001F5F"/>
                </a:solidFill>
                <a:ea typeface="Calibri"/>
                <a:cs typeface="Arial"/>
              </a:rPr>
              <a:t>Folder </a:t>
            </a:r>
            <a:r>
              <a:rPr lang="en-US" sz="2000" dirty="0" err="1" smtClean="0">
                <a:solidFill>
                  <a:srgbClr val="001F5F"/>
                </a:solidFill>
                <a:ea typeface="Calibri"/>
                <a:cs typeface="Arial"/>
              </a:rPr>
              <a:t>thực</a:t>
            </a:r>
            <a:r>
              <a:rPr lang="en-US" sz="2000" dirty="0" smtClean="0">
                <a:solidFill>
                  <a:srgbClr val="001F5F"/>
                </a:solidFill>
                <a:ea typeface="Calibri"/>
                <a:cs typeface="Arial"/>
              </a:rPr>
              <a:t> </a:t>
            </a:r>
            <a:r>
              <a:rPr lang="en-US" sz="2000" dirty="0" err="1" smtClean="0">
                <a:solidFill>
                  <a:srgbClr val="001F5F"/>
                </a:solidFill>
                <a:ea typeface="Calibri"/>
                <a:cs typeface="Arial"/>
              </a:rPr>
              <a:t>hiện</a:t>
            </a:r>
            <a:r>
              <a:rPr lang="en-US" sz="2000" dirty="0" smtClean="0">
                <a:solidFill>
                  <a:srgbClr val="001F5F"/>
                </a:solidFill>
                <a:ea typeface="Calibri"/>
                <a:cs typeface="Arial"/>
              </a:rPr>
              <a:t> </a:t>
            </a:r>
            <a:r>
              <a:rPr lang="en-US" sz="2000" dirty="0" err="1" smtClean="0">
                <a:solidFill>
                  <a:srgbClr val="001F5F"/>
                </a:solidFill>
                <a:ea typeface="Calibri"/>
                <a:cs typeface="Arial"/>
              </a:rPr>
              <a:t>tại</a:t>
            </a:r>
            <a:r>
              <a:rPr lang="en-US" sz="2000" dirty="0" smtClean="0">
                <a:solidFill>
                  <a:srgbClr val="001F5F"/>
                </a:solidFill>
                <a:ea typeface="Calibri"/>
                <a:cs typeface="Arial"/>
              </a:rPr>
              <a:t> /fabric-samples/test-network/</a:t>
            </a:r>
            <a:r>
              <a:rPr lang="en-US" sz="2000" dirty="0" err="1" smtClean="0">
                <a:solidFill>
                  <a:srgbClr val="001F5F"/>
                </a:solidFill>
                <a:ea typeface="Calibri"/>
                <a:cs typeface="Arial"/>
              </a:rPr>
              <a:t>docker</a:t>
            </a:r>
            <a:r>
              <a:rPr lang="en-US" sz="2000" dirty="0" smtClean="0">
                <a:solidFill>
                  <a:srgbClr val="001F5F"/>
                </a:solidFill>
                <a:ea typeface="Calibri"/>
                <a:cs typeface="Arial"/>
              </a:rPr>
              <a:t>-compose-order:</a:t>
            </a:r>
            <a:endParaRPr lang="vi-VN" sz="2000" dirty="0">
              <a:solidFill>
                <a:srgbClr val="001F5F"/>
              </a:solidFill>
              <a:latin typeface="Calibri"/>
              <a:ea typeface="Calibri"/>
              <a:cs typeface="Arial"/>
            </a:endParaRPr>
          </a:p>
        </p:txBody>
      </p:sp>
      <p:pic>
        <p:nvPicPr>
          <p:cNvPr id="8" name="Picture 7"/>
          <p:cNvPicPr>
            <a:picLocks noChangeAspect="1"/>
          </p:cNvPicPr>
          <p:nvPr/>
        </p:nvPicPr>
        <p:blipFill>
          <a:blip r:embed="rId3"/>
          <a:stretch>
            <a:fillRect/>
          </a:stretch>
        </p:blipFill>
        <p:spPr>
          <a:xfrm>
            <a:off x="1746340" y="2023871"/>
            <a:ext cx="5213142" cy="4322618"/>
          </a:xfrm>
          <a:prstGeom prst="rect">
            <a:avLst/>
          </a:prstGeom>
        </p:spPr>
      </p:pic>
    </p:spTree>
    <p:extLst>
      <p:ext uri="{BB962C8B-B14F-4D97-AF65-F5344CB8AC3E}">
        <p14:creationId xmlns:p14="http://schemas.microsoft.com/office/powerpoint/2010/main" val="354173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8" y="125095"/>
            <a:ext cx="6605687" cy="474489"/>
          </a:xfrm>
          <a:prstGeom prst="rect">
            <a:avLst/>
          </a:prstGeom>
        </p:spPr>
        <p:txBody>
          <a:bodyPr vert="horz" wrap="square" lIns="0" tIns="12700" rIns="0" bIns="0" rtlCol="0" anchor="t">
            <a:spAutoFit/>
          </a:bodyPr>
          <a:lstStyle/>
          <a:p>
            <a:pPr marL="12700">
              <a:spcBef>
                <a:spcPts val="100"/>
              </a:spcBef>
            </a:pPr>
            <a:r>
              <a:rPr dirty="0" err="1"/>
              <a:t>Phần</a:t>
            </a:r>
            <a:r>
              <a:rPr spc="-15" dirty="0"/>
              <a:t> </a:t>
            </a:r>
            <a:r>
              <a:rPr spc="-10" dirty="0"/>
              <a:t>III</a:t>
            </a:r>
            <a:r>
              <a:rPr spc="5" dirty="0"/>
              <a:t> </a:t>
            </a:r>
            <a:r>
              <a:rPr dirty="0"/>
              <a:t>–</a:t>
            </a:r>
            <a:r>
              <a:rPr spc="-5" dirty="0"/>
              <a:t> </a:t>
            </a:r>
            <a:endParaRPr lang="en-US" spc="-5" dirty="0"/>
          </a:p>
        </p:txBody>
      </p:sp>
      <p:sp>
        <p:nvSpPr>
          <p:cNvPr id="6" name="object 6"/>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a:t>Đô</a:t>
            </a:r>
            <a:r>
              <a:rPr lang="en-US" spc="-30" dirty="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ct val="10000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23</a:t>
            </a:fld>
            <a:endParaRPr/>
          </a:p>
        </p:txBody>
      </p:sp>
      <p:sp>
        <p:nvSpPr>
          <p:cNvPr id="5" name="object 5"/>
          <p:cNvSpPr txBox="1"/>
          <p:nvPr/>
        </p:nvSpPr>
        <p:spPr>
          <a:xfrm>
            <a:off x="440237" y="1082489"/>
            <a:ext cx="8264115" cy="3824765"/>
          </a:xfrm>
          <a:prstGeom prst="rect">
            <a:avLst/>
          </a:prstGeom>
        </p:spPr>
        <p:txBody>
          <a:bodyPr vert="horz" wrap="square" lIns="0" tIns="53975" rIns="0" bIns="0" rtlCol="0" anchor="t">
            <a:spAutoFit/>
          </a:bodyPr>
          <a:lstStyle/>
          <a:p>
            <a:pPr marL="12700" marR="5080">
              <a:lnSpc>
                <a:spcPts val="2590"/>
              </a:lnSpc>
              <a:spcBef>
                <a:spcPts val="425"/>
              </a:spcBef>
            </a:pPr>
            <a:r>
              <a:rPr lang="en-US" sz="2800" b="1" spc="-5" dirty="0" err="1" smtClean="0">
                <a:solidFill>
                  <a:srgbClr val="001F5F"/>
                </a:solidFill>
                <a:latin typeface="Calibri"/>
                <a:ea typeface="Calibri"/>
                <a:cs typeface="Arial"/>
              </a:rPr>
              <a:t>Triển</a:t>
            </a:r>
            <a:r>
              <a:rPr lang="en-US" sz="2800" b="1" spc="-5" dirty="0" smtClean="0">
                <a:solidFill>
                  <a:srgbClr val="001F5F"/>
                </a:solidFill>
                <a:latin typeface="Calibri"/>
                <a:ea typeface="Calibri"/>
                <a:cs typeface="Arial"/>
              </a:rPr>
              <a:t> </a:t>
            </a:r>
            <a:r>
              <a:rPr lang="en-US" sz="2800" b="1" spc="-5" dirty="0" err="1" smtClean="0">
                <a:solidFill>
                  <a:srgbClr val="001F5F"/>
                </a:solidFill>
                <a:latin typeface="Calibri"/>
                <a:ea typeface="Calibri"/>
                <a:cs typeface="Arial"/>
              </a:rPr>
              <a:t>khai</a:t>
            </a:r>
            <a:r>
              <a:rPr lang="vi-VN" sz="2800" b="1" spc="-5" dirty="0" smtClean="0">
                <a:solidFill>
                  <a:srgbClr val="001F5F"/>
                </a:solidFill>
                <a:latin typeface="Calibri"/>
                <a:ea typeface="Calibri"/>
                <a:cs typeface="Arial"/>
              </a:rPr>
              <a:t> : </a:t>
            </a:r>
          </a:p>
          <a:p>
            <a:pPr marL="12700">
              <a:spcBef>
                <a:spcPts val="725"/>
              </a:spcBef>
            </a:pPr>
            <a:r>
              <a:rPr lang="en-US" sz="2000" dirty="0">
                <a:solidFill>
                  <a:srgbClr val="001F5F"/>
                </a:solidFill>
                <a:ea typeface="Calibri"/>
                <a:cs typeface="Arial"/>
              </a:rPr>
              <a:t> </a:t>
            </a:r>
            <a:r>
              <a:rPr lang="en-US" sz="2000" dirty="0" err="1" smtClean="0">
                <a:solidFill>
                  <a:srgbClr val="001F5F"/>
                </a:solidFill>
                <a:ea typeface="Calibri"/>
                <a:cs typeface="Arial"/>
              </a:rPr>
              <a:t>Các</a:t>
            </a:r>
            <a:r>
              <a:rPr lang="en-US" sz="2000" dirty="0" smtClean="0">
                <a:solidFill>
                  <a:srgbClr val="001F5F"/>
                </a:solidFill>
                <a:ea typeface="Calibri"/>
                <a:cs typeface="Arial"/>
              </a:rPr>
              <a:t> </a:t>
            </a:r>
            <a:r>
              <a:rPr lang="en-US" sz="2000" dirty="0" err="1" smtClean="0">
                <a:solidFill>
                  <a:srgbClr val="001F5F"/>
                </a:solidFill>
                <a:ea typeface="Calibri"/>
                <a:cs typeface="Arial"/>
              </a:rPr>
              <a:t>thành</a:t>
            </a:r>
            <a:r>
              <a:rPr lang="en-US" sz="2000" dirty="0" smtClean="0">
                <a:solidFill>
                  <a:srgbClr val="001F5F"/>
                </a:solidFill>
                <a:ea typeface="Calibri"/>
                <a:cs typeface="Arial"/>
              </a:rPr>
              <a:t> </a:t>
            </a:r>
            <a:r>
              <a:rPr lang="en-US" sz="2000" dirty="0" err="1" smtClean="0">
                <a:solidFill>
                  <a:srgbClr val="001F5F"/>
                </a:solidFill>
                <a:ea typeface="Calibri"/>
                <a:cs typeface="Arial"/>
              </a:rPr>
              <a:t>phần</a:t>
            </a:r>
            <a:r>
              <a:rPr lang="en-US" sz="2000" dirty="0" smtClean="0">
                <a:solidFill>
                  <a:srgbClr val="001F5F"/>
                </a:solidFill>
                <a:ea typeface="Calibri"/>
                <a:cs typeface="Arial"/>
              </a:rPr>
              <a:t> </a:t>
            </a:r>
            <a:r>
              <a:rPr lang="en-US" sz="2000" dirty="0" err="1" smtClean="0">
                <a:solidFill>
                  <a:srgbClr val="001F5F"/>
                </a:solidFill>
                <a:ea typeface="Calibri"/>
                <a:cs typeface="Arial"/>
              </a:rPr>
              <a:t>trong</a:t>
            </a:r>
            <a:r>
              <a:rPr lang="en-US" sz="2000" dirty="0" smtClean="0">
                <a:solidFill>
                  <a:srgbClr val="001F5F"/>
                </a:solidFill>
                <a:ea typeface="Calibri"/>
                <a:cs typeface="Arial"/>
              </a:rPr>
              <a:t> folder:</a:t>
            </a:r>
          </a:p>
          <a:p>
            <a:pPr marL="12700">
              <a:spcBef>
                <a:spcPts val="725"/>
              </a:spcBef>
            </a:pPr>
            <a:r>
              <a:rPr lang="en-US" sz="2000" dirty="0">
                <a:solidFill>
                  <a:srgbClr val="001F5F"/>
                </a:solidFill>
                <a:ea typeface="Calibri"/>
                <a:cs typeface="Arial"/>
              </a:rPr>
              <a:t>	</a:t>
            </a:r>
            <a:r>
              <a:rPr lang="en-US" sz="2000" dirty="0" err="1">
                <a:solidFill>
                  <a:srgbClr val="001F5F"/>
                </a:solidFill>
                <a:ea typeface="Calibri"/>
                <a:cs typeface="Arial"/>
              </a:rPr>
              <a:t>docker-compose.yml</a:t>
            </a:r>
            <a:r>
              <a:rPr lang="en-US" sz="2000" dirty="0" smtClean="0">
                <a:solidFill>
                  <a:srgbClr val="001F5F"/>
                </a:solidFill>
                <a:ea typeface="Calibri"/>
                <a:cs typeface="Arial"/>
              </a:rPr>
              <a:t>: </a:t>
            </a:r>
            <a:r>
              <a:rPr lang="en-US" sz="2000" dirty="0" err="1" smtClean="0">
                <a:solidFill>
                  <a:srgbClr val="001F5F"/>
                </a:solidFill>
                <a:ea typeface="Calibri"/>
                <a:cs typeface="Arial"/>
              </a:rPr>
              <a:t>tệp</a:t>
            </a:r>
            <a:r>
              <a:rPr lang="en-US" sz="2000" dirty="0" smtClean="0">
                <a:solidFill>
                  <a:srgbClr val="001F5F"/>
                </a:solidFill>
                <a:ea typeface="Calibri"/>
                <a:cs typeface="Arial"/>
              </a:rPr>
              <a:t> </a:t>
            </a:r>
            <a:r>
              <a:rPr lang="en-US" sz="2000" dirty="0" err="1">
                <a:solidFill>
                  <a:srgbClr val="001F5F"/>
                </a:solidFill>
                <a:ea typeface="Calibri"/>
                <a:cs typeface="Arial"/>
              </a:rPr>
              <a:t>cấu</a:t>
            </a:r>
            <a:r>
              <a:rPr lang="en-US" sz="2000" dirty="0">
                <a:solidFill>
                  <a:srgbClr val="001F5F"/>
                </a:solidFill>
                <a:ea typeface="Calibri"/>
                <a:cs typeface="Arial"/>
              </a:rPr>
              <a:t> </a:t>
            </a:r>
            <a:r>
              <a:rPr lang="en-US" sz="2000" dirty="0" err="1">
                <a:solidFill>
                  <a:srgbClr val="001F5F"/>
                </a:solidFill>
                <a:ea typeface="Calibri"/>
                <a:cs typeface="Arial"/>
              </a:rPr>
              <a:t>hình</a:t>
            </a:r>
            <a:r>
              <a:rPr lang="en-US" sz="2000" dirty="0">
                <a:solidFill>
                  <a:srgbClr val="001F5F"/>
                </a:solidFill>
                <a:ea typeface="Calibri"/>
                <a:cs typeface="Arial"/>
              </a:rPr>
              <a:t> Docker Compose, </a:t>
            </a:r>
            <a:r>
              <a:rPr lang="en-US" sz="2000" dirty="0" err="1">
                <a:solidFill>
                  <a:srgbClr val="001F5F"/>
                </a:solidFill>
                <a:ea typeface="Calibri"/>
                <a:cs typeface="Arial"/>
              </a:rPr>
              <a:t>định</a:t>
            </a:r>
            <a:r>
              <a:rPr lang="en-US" sz="2000" dirty="0">
                <a:solidFill>
                  <a:srgbClr val="001F5F"/>
                </a:solidFill>
                <a:ea typeface="Calibri"/>
                <a:cs typeface="Arial"/>
              </a:rPr>
              <a:t> </a:t>
            </a:r>
            <a:r>
              <a:rPr lang="en-US" sz="2000" dirty="0" err="1">
                <a:solidFill>
                  <a:srgbClr val="001F5F"/>
                </a:solidFill>
                <a:ea typeface="Calibri"/>
                <a:cs typeface="Arial"/>
              </a:rPr>
              <a:t>nghĩa</a:t>
            </a:r>
            <a:r>
              <a:rPr lang="en-US" sz="2000" dirty="0">
                <a:solidFill>
                  <a:srgbClr val="001F5F"/>
                </a:solidFill>
                <a:ea typeface="Calibri"/>
                <a:cs typeface="Arial"/>
              </a:rPr>
              <a:t> </a:t>
            </a:r>
            <a:r>
              <a:rPr lang="en-US" sz="2000" dirty="0" err="1">
                <a:solidFill>
                  <a:srgbClr val="001F5F"/>
                </a:solidFill>
                <a:ea typeface="Calibri"/>
                <a:cs typeface="Arial"/>
              </a:rPr>
              <a:t>các</a:t>
            </a:r>
            <a:r>
              <a:rPr lang="en-US" sz="2000" dirty="0">
                <a:solidFill>
                  <a:srgbClr val="001F5F"/>
                </a:solidFill>
                <a:ea typeface="Calibri"/>
                <a:cs typeface="Arial"/>
              </a:rPr>
              <a:t> </a:t>
            </a:r>
            <a:r>
              <a:rPr lang="en-US" sz="2000" dirty="0" err="1">
                <a:solidFill>
                  <a:srgbClr val="001F5F"/>
                </a:solidFill>
                <a:ea typeface="Calibri"/>
                <a:cs typeface="Arial"/>
              </a:rPr>
              <a:t>dịch</a:t>
            </a:r>
            <a:r>
              <a:rPr lang="en-US" sz="2000" dirty="0">
                <a:solidFill>
                  <a:srgbClr val="001F5F"/>
                </a:solidFill>
                <a:ea typeface="Calibri"/>
                <a:cs typeface="Arial"/>
              </a:rPr>
              <a:t> </a:t>
            </a:r>
            <a:r>
              <a:rPr lang="en-US" sz="2000" dirty="0" err="1">
                <a:solidFill>
                  <a:srgbClr val="001F5F"/>
                </a:solidFill>
                <a:ea typeface="Calibri"/>
                <a:cs typeface="Arial"/>
              </a:rPr>
              <a:t>vụ</a:t>
            </a:r>
            <a:r>
              <a:rPr lang="en-US" sz="2000" dirty="0">
                <a:solidFill>
                  <a:srgbClr val="001F5F"/>
                </a:solidFill>
                <a:ea typeface="Calibri"/>
                <a:cs typeface="Arial"/>
              </a:rPr>
              <a:t> </a:t>
            </a:r>
            <a:r>
              <a:rPr lang="en-US" sz="2000" dirty="0" err="1">
                <a:solidFill>
                  <a:srgbClr val="001F5F"/>
                </a:solidFill>
                <a:ea typeface="Calibri"/>
                <a:cs typeface="Arial"/>
              </a:rPr>
              <a:t>và</a:t>
            </a:r>
            <a:r>
              <a:rPr lang="en-US" sz="2000" dirty="0">
                <a:solidFill>
                  <a:srgbClr val="001F5F"/>
                </a:solidFill>
                <a:ea typeface="Calibri"/>
                <a:cs typeface="Arial"/>
              </a:rPr>
              <a:t> </a:t>
            </a:r>
            <a:r>
              <a:rPr lang="en-US" sz="2000" dirty="0" err="1">
                <a:solidFill>
                  <a:srgbClr val="001F5F"/>
                </a:solidFill>
                <a:ea typeface="Calibri"/>
                <a:cs typeface="Arial"/>
              </a:rPr>
              <a:t>các</a:t>
            </a:r>
            <a:r>
              <a:rPr lang="en-US" sz="2000" dirty="0">
                <a:solidFill>
                  <a:srgbClr val="001F5F"/>
                </a:solidFill>
                <a:ea typeface="Calibri"/>
                <a:cs typeface="Arial"/>
              </a:rPr>
              <a:t> container Docker </a:t>
            </a:r>
            <a:r>
              <a:rPr lang="en-US" sz="2000" dirty="0" err="1">
                <a:solidFill>
                  <a:srgbClr val="001F5F"/>
                </a:solidFill>
                <a:ea typeface="Calibri"/>
                <a:cs typeface="Arial"/>
              </a:rPr>
              <a:t>cần</a:t>
            </a:r>
            <a:r>
              <a:rPr lang="en-US" sz="2000" dirty="0">
                <a:solidFill>
                  <a:srgbClr val="001F5F"/>
                </a:solidFill>
                <a:ea typeface="Calibri"/>
                <a:cs typeface="Arial"/>
              </a:rPr>
              <a:t> </a:t>
            </a:r>
            <a:r>
              <a:rPr lang="en-US" sz="2000" dirty="0" err="1" smtClean="0">
                <a:solidFill>
                  <a:srgbClr val="001F5F"/>
                </a:solidFill>
                <a:ea typeface="Calibri"/>
                <a:cs typeface="Arial"/>
              </a:rPr>
              <a:t>chạy</a:t>
            </a:r>
            <a:endParaRPr lang="en-US" sz="2000" dirty="0" smtClean="0">
              <a:solidFill>
                <a:srgbClr val="001F5F"/>
              </a:solidFill>
              <a:ea typeface="Calibri"/>
              <a:cs typeface="Arial"/>
            </a:endParaRPr>
          </a:p>
          <a:p>
            <a:pPr marL="12700">
              <a:spcBef>
                <a:spcPts val="725"/>
              </a:spcBef>
            </a:pPr>
            <a:r>
              <a:rPr lang="en-US" sz="2000" dirty="0">
                <a:solidFill>
                  <a:srgbClr val="001F5F"/>
                </a:solidFill>
                <a:latin typeface="Calibri"/>
                <a:ea typeface="Calibri"/>
                <a:cs typeface="Arial"/>
              </a:rPr>
              <a:t>	</a:t>
            </a:r>
            <a:r>
              <a:rPr lang="en-US" sz="2000" dirty="0" err="1">
                <a:solidFill>
                  <a:srgbClr val="001F5F"/>
                </a:solidFill>
                <a:ea typeface="Calibri"/>
                <a:cs typeface="Arial"/>
              </a:rPr>
              <a:t>Dockerfile</a:t>
            </a:r>
            <a:r>
              <a:rPr lang="en-US" sz="2000" dirty="0">
                <a:solidFill>
                  <a:srgbClr val="001F5F"/>
                </a:solidFill>
                <a:ea typeface="Calibri"/>
                <a:cs typeface="Arial"/>
              </a:rPr>
              <a:t>: </a:t>
            </a:r>
            <a:r>
              <a:rPr lang="en-US" sz="2000" dirty="0" err="1">
                <a:solidFill>
                  <a:srgbClr val="001F5F"/>
                </a:solidFill>
                <a:ea typeface="Calibri"/>
                <a:cs typeface="Arial"/>
              </a:rPr>
              <a:t>Tệp</a:t>
            </a:r>
            <a:r>
              <a:rPr lang="en-US" sz="2000" dirty="0">
                <a:solidFill>
                  <a:srgbClr val="001F5F"/>
                </a:solidFill>
                <a:ea typeface="Calibri"/>
                <a:cs typeface="Arial"/>
              </a:rPr>
              <a:t> </a:t>
            </a:r>
            <a:r>
              <a:rPr lang="en-US" sz="2000" dirty="0" err="1">
                <a:solidFill>
                  <a:srgbClr val="001F5F"/>
                </a:solidFill>
                <a:ea typeface="Calibri"/>
                <a:cs typeface="Arial"/>
              </a:rPr>
              <a:t>này</a:t>
            </a:r>
            <a:r>
              <a:rPr lang="en-US" sz="2000" dirty="0">
                <a:solidFill>
                  <a:srgbClr val="001F5F"/>
                </a:solidFill>
                <a:ea typeface="Calibri"/>
                <a:cs typeface="Arial"/>
              </a:rPr>
              <a:t> </a:t>
            </a:r>
            <a:r>
              <a:rPr lang="en-US" sz="2000" dirty="0" err="1">
                <a:solidFill>
                  <a:srgbClr val="001F5F"/>
                </a:solidFill>
                <a:ea typeface="Calibri"/>
                <a:cs typeface="Arial"/>
              </a:rPr>
              <a:t>xác</a:t>
            </a:r>
            <a:r>
              <a:rPr lang="en-US" sz="2000" dirty="0">
                <a:solidFill>
                  <a:srgbClr val="001F5F"/>
                </a:solidFill>
                <a:ea typeface="Calibri"/>
                <a:cs typeface="Arial"/>
              </a:rPr>
              <a:t> </a:t>
            </a:r>
            <a:r>
              <a:rPr lang="en-US" sz="2000" dirty="0" err="1">
                <a:solidFill>
                  <a:srgbClr val="001F5F"/>
                </a:solidFill>
                <a:ea typeface="Calibri"/>
                <a:cs typeface="Arial"/>
              </a:rPr>
              <a:t>định</a:t>
            </a:r>
            <a:r>
              <a:rPr lang="en-US" sz="2000" dirty="0">
                <a:solidFill>
                  <a:srgbClr val="001F5F"/>
                </a:solidFill>
                <a:ea typeface="Calibri"/>
                <a:cs typeface="Arial"/>
              </a:rPr>
              <a:t> </a:t>
            </a:r>
            <a:r>
              <a:rPr lang="en-US" sz="2000" dirty="0" err="1">
                <a:solidFill>
                  <a:srgbClr val="001F5F"/>
                </a:solidFill>
                <a:ea typeface="Calibri"/>
                <a:cs typeface="Arial"/>
              </a:rPr>
              <a:t>cách</a:t>
            </a:r>
            <a:r>
              <a:rPr lang="en-US" sz="2000" dirty="0">
                <a:solidFill>
                  <a:srgbClr val="001F5F"/>
                </a:solidFill>
                <a:ea typeface="Calibri"/>
                <a:cs typeface="Arial"/>
              </a:rPr>
              <a:t> </a:t>
            </a:r>
            <a:r>
              <a:rPr lang="en-US" sz="2000" dirty="0" err="1">
                <a:solidFill>
                  <a:srgbClr val="001F5F"/>
                </a:solidFill>
                <a:ea typeface="Calibri"/>
                <a:cs typeface="Arial"/>
              </a:rPr>
              <a:t>xây</a:t>
            </a:r>
            <a:r>
              <a:rPr lang="en-US" sz="2000" dirty="0">
                <a:solidFill>
                  <a:srgbClr val="001F5F"/>
                </a:solidFill>
                <a:ea typeface="Calibri"/>
                <a:cs typeface="Arial"/>
              </a:rPr>
              <a:t> </a:t>
            </a:r>
            <a:r>
              <a:rPr lang="en-US" sz="2000" dirty="0" err="1">
                <a:solidFill>
                  <a:srgbClr val="001F5F"/>
                </a:solidFill>
                <a:ea typeface="Calibri"/>
                <a:cs typeface="Arial"/>
              </a:rPr>
              <a:t>dựng</a:t>
            </a:r>
            <a:r>
              <a:rPr lang="en-US" sz="2000" dirty="0">
                <a:solidFill>
                  <a:srgbClr val="001F5F"/>
                </a:solidFill>
                <a:ea typeface="Calibri"/>
                <a:cs typeface="Arial"/>
              </a:rPr>
              <a:t> </a:t>
            </a:r>
            <a:r>
              <a:rPr lang="en-US" sz="2000" dirty="0" err="1">
                <a:solidFill>
                  <a:srgbClr val="001F5F"/>
                </a:solidFill>
                <a:ea typeface="Calibri"/>
                <a:cs typeface="Arial"/>
              </a:rPr>
              <a:t>một</a:t>
            </a:r>
            <a:r>
              <a:rPr lang="en-US" sz="2000" dirty="0">
                <a:solidFill>
                  <a:srgbClr val="001F5F"/>
                </a:solidFill>
                <a:ea typeface="Calibri"/>
                <a:cs typeface="Arial"/>
              </a:rPr>
              <a:t> image Docker </a:t>
            </a:r>
            <a:r>
              <a:rPr lang="en-US" sz="2000" dirty="0" err="1">
                <a:solidFill>
                  <a:srgbClr val="001F5F"/>
                </a:solidFill>
                <a:ea typeface="Calibri"/>
                <a:cs typeface="Arial"/>
              </a:rPr>
              <a:t>tùy</a:t>
            </a:r>
            <a:r>
              <a:rPr lang="en-US" sz="2000" dirty="0">
                <a:solidFill>
                  <a:srgbClr val="001F5F"/>
                </a:solidFill>
                <a:ea typeface="Calibri"/>
                <a:cs typeface="Arial"/>
              </a:rPr>
              <a:t> </a:t>
            </a:r>
            <a:r>
              <a:rPr lang="en-US" sz="2000" dirty="0" err="1" smtClean="0">
                <a:solidFill>
                  <a:srgbClr val="001F5F"/>
                </a:solidFill>
                <a:ea typeface="Calibri"/>
                <a:cs typeface="Arial"/>
              </a:rPr>
              <a:t>chỉnh</a:t>
            </a:r>
            <a:r>
              <a:rPr lang="en-US" sz="2000" dirty="0" smtClean="0">
                <a:solidFill>
                  <a:srgbClr val="001F5F"/>
                </a:solidFill>
                <a:ea typeface="Calibri"/>
                <a:cs typeface="Arial"/>
              </a:rPr>
              <a:t>; </a:t>
            </a:r>
            <a:r>
              <a:rPr lang="vi-VN" sz="2000" dirty="0">
                <a:solidFill>
                  <a:srgbClr val="001F5F"/>
                </a:solidFill>
                <a:ea typeface="Calibri"/>
                <a:cs typeface="Arial"/>
              </a:rPr>
              <a:t>chứa các lệnh để thiết lập môi trường cho các node trong mạng </a:t>
            </a:r>
            <a:r>
              <a:rPr lang="vi-VN" sz="2000" dirty="0" smtClean="0">
                <a:solidFill>
                  <a:srgbClr val="001F5F"/>
                </a:solidFill>
                <a:ea typeface="Calibri"/>
                <a:cs typeface="Arial"/>
              </a:rPr>
              <a:t>Raft</a:t>
            </a:r>
            <a:endParaRPr lang="en-US" sz="2000" dirty="0" smtClean="0">
              <a:solidFill>
                <a:srgbClr val="001F5F"/>
              </a:solidFill>
              <a:ea typeface="Calibri"/>
              <a:cs typeface="Arial"/>
            </a:endParaRPr>
          </a:p>
          <a:p>
            <a:pPr marL="12700">
              <a:spcBef>
                <a:spcPts val="725"/>
              </a:spcBef>
            </a:pPr>
            <a:r>
              <a:rPr lang="en-US" sz="2000" dirty="0">
                <a:solidFill>
                  <a:srgbClr val="001F5F"/>
                </a:solidFill>
                <a:latin typeface="Calibri"/>
                <a:ea typeface="Calibri"/>
                <a:cs typeface="Arial"/>
              </a:rPr>
              <a:t>	</a:t>
            </a:r>
            <a:r>
              <a:rPr lang="en-US" sz="2000" dirty="0">
                <a:solidFill>
                  <a:srgbClr val="001F5F"/>
                </a:solidFill>
                <a:ea typeface="Calibri"/>
                <a:cs typeface="Arial"/>
              </a:rPr>
              <a:t>node.py: </a:t>
            </a:r>
            <a:r>
              <a:rPr lang="en-US" sz="2000" dirty="0" err="1">
                <a:solidFill>
                  <a:srgbClr val="001F5F"/>
                </a:solidFill>
                <a:ea typeface="Calibri"/>
                <a:cs typeface="Arial"/>
              </a:rPr>
              <a:t>Đây</a:t>
            </a:r>
            <a:r>
              <a:rPr lang="en-US" sz="2000" dirty="0">
                <a:solidFill>
                  <a:srgbClr val="001F5F"/>
                </a:solidFill>
                <a:ea typeface="Calibri"/>
                <a:cs typeface="Arial"/>
              </a:rPr>
              <a:t> </a:t>
            </a:r>
            <a:r>
              <a:rPr lang="en-US" sz="2000" dirty="0" err="1">
                <a:solidFill>
                  <a:srgbClr val="001F5F"/>
                </a:solidFill>
                <a:ea typeface="Calibri"/>
                <a:cs typeface="Arial"/>
              </a:rPr>
              <a:t>là</a:t>
            </a:r>
            <a:r>
              <a:rPr lang="en-US" sz="2000" dirty="0">
                <a:solidFill>
                  <a:srgbClr val="001F5F"/>
                </a:solidFill>
                <a:ea typeface="Calibri"/>
                <a:cs typeface="Arial"/>
              </a:rPr>
              <a:t> </a:t>
            </a:r>
            <a:r>
              <a:rPr lang="en-US" sz="2000" dirty="0" err="1">
                <a:solidFill>
                  <a:srgbClr val="001F5F"/>
                </a:solidFill>
                <a:ea typeface="Calibri"/>
                <a:cs typeface="Arial"/>
              </a:rPr>
              <a:t>tệp</a:t>
            </a:r>
            <a:r>
              <a:rPr lang="en-US" sz="2000" dirty="0">
                <a:solidFill>
                  <a:srgbClr val="001F5F"/>
                </a:solidFill>
                <a:ea typeface="Calibri"/>
                <a:cs typeface="Arial"/>
              </a:rPr>
              <a:t> Python </a:t>
            </a:r>
            <a:r>
              <a:rPr lang="en-US" sz="2000" dirty="0" err="1">
                <a:solidFill>
                  <a:srgbClr val="001F5F"/>
                </a:solidFill>
                <a:ea typeface="Calibri"/>
                <a:cs typeface="Arial"/>
              </a:rPr>
              <a:t>thực</a:t>
            </a:r>
            <a:r>
              <a:rPr lang="en-US" sz="2000" dirty="0">
                <a:solidFill>
                  <a:srgbClr val="001F5F"/>
                </a:solidFill>
                <a:ea typeface="Calibri"/>
                <a:cs typeface="Arial"/>
              </a:rPr>
              <a:t> </a:t>
            </a:r>
            <a:r>
              <a:rPr lang="en-US" sz="2000" dirty="0" err="1">
                <a:solidFill>
                  <a:srgbClr val="001F5F"/>
                </a:solidFill>
                <a:ea typeface="Calibri"/>
                <a:cs typeface="Arial"/>
              </a:rPr>
              <a:t>hiện</a:t>
            </a:r>
            <a:r>
              <a:rPr lang="en-US" sz="2000" dirty="0">
                <a:solidFill>
                  <a:srgbClr val="001F5F"/>
                </a:solidFill>
                <a:ea typeface="Calibri"/>
                <a:cs typeface="Arial"/>
              </a:rPr>
              <a:t> </a:t>
            </a:r>
            <a:r>
              <a:rPr lang="en-US" sz="2000" dirty="0" err="1">
                <a:solidFill>
                  <a:srgbClr val="001F5F"/>
                </a:solidFill>
                <a:ea typeface="Calibri"/>
                <a:cs typeface="Arial"/>
              </a:rPr>
              <a:t>mô</a:t>
            </a:r>
            <a:r>
              <a:rPr lang="en-US" sz="2000" dirty="0">
                <a:solidFill>
                  <a:srgbClr val="001F5F"/>
                </a:solidFill>
                <a:ea typeface="Calibri"/>
                <a:cs typeface="Arial"/>
              </a:rPr>
              <a:t> </a:t>
            </a:r>
            <a:r>
              <a:rPr lang="en-US" sz="2000" dirty="0" err="1">
                <a:solidFill>
                  <a:srgbClr val="001F5F"/>
                </a:solidFill>
                <a:ea typeface="Calibri"/>
                <a:cs typeface="Arial"/>
              </a:rPr>
              <a:t>phỏng</a:t>
            </a:r>
            <a:r>
              <a:rPr lang="en-US" sz="2000" dirty="0">
                <a:solidFill>
                  <a:srgbClr val="001F5F"/>
                </a:solidFill>
                <a:ea typeface="Calibri"/>
                <a:cs typeface="Arial"/>
              </a:rPr>
              <a:t> </a:t>
            </a:r>
            <a:r>
              <a:rPr lang="en-US" sz="2000" dirty="0" err="1">
                <a:solidFill>
                  <a:srgbClr val="001F5F"/>
                </a:solidFill>
                <a:ea typeface="Calibri"/>
                <a:cs typeface="Arial"/>
              </a:rPr>
              <a:t>thuật</a:t>
            </a:r>
            <a:r>
              <a:rPr lang="en-US" sz="2000" dirty="0">
                <a:solidFill>
                  <a:srgbClr val="001F5F"/>
                </a:solidFill>
                <a:ea typeface="Calibri"/>
                <a:cs typeface="Arial"/>
              </a:rPr>
              <a:t> </a:t>
            </a:r>
            <a:r>
              <a:rPr lang="en-US" sz="2000" dirty="0" err="1">
                <a:solidFill>
                  <a:srgbClr val="001F5F"/>
                </a:solidFill>
                <a:ea typeface="Calibri"/>
                <a:cs typeface="Arial"/>
              </a:rPr>
              <a:t>toán</a:t>
            </a:r>
            <a:r>
              <a:rPr lang="en-US" sz="2000" dirty="0">
                <a:solidFill>
                  <a:srgbClr val="001F5F"/>
                </a:solidFill>
                <a:ea typeface="Calibri"/>
                <a:cs typeface="Arial"/>
              </a:rPr>
              <a:t> </a:t>
            </a:r>
            <a:r>
              <a:rPr lang="en-US" sz="2000" dirty="0" err="1">
                <a:solidFill>
                  <a:srgbClr val="001F5F"/>
                </a:solidFill>
                <a:ea typeface="Calibri"/>
                <a:cs typeface="Arial"/>
              </a:rPr>
              <a:t>đồng</a:t>
            </a:r>
            <a:r>
              <a:rPr lang="en-US" sz="2000" dirty="0">
                <a:solidFill>
                  <a:srgbClr val="001F5F"/>
                </a:solidFill>
                <a:ea typeface="Calibri"/>
                <a:cs typeface="Arial"/>
              </a:rPr>
              <a:t> </a:t>
            </a:r>
            <a:r>
              <a:rPr lang="en-US" sz="2000" dirty="0" err="1">
                <a:solidFill>
                  <a:srgbClr val="001F5F"/>
                </a:solidFill>
                <a:ea typeface="Calibri"/>
                <a:cs typeface="Arial"/>
              </a:rPr>
              <a:t>thuận</a:t>
            </a:r>
            <a:r>
              <a:rPr lang="en-US" sz="2000" dirty="0">
                <a:solidFill>
                  <a:srgbClr val="001F5F"/>
                </a:solidFill>
                <a:ea typeface="Calibri"/>
                <a:cs typeface="Arial"/>
              </a:rPr>
              <a:t> Raft</a:t>
            </a:r>
            <a:br>
              <a:rPr lang="en-US" sz="2000" dirty="0">
                <a:solidFill>
                  <a:srgbClr val="001F5F"/>
                </a:solidFill>
                <a:ea typeface="Calibri"/>
                <a:cs typeface="Arial"/>
              </a:rPr>
            </a:br>
            <a:r>
              <a:rPr lang="en-US" sz="2000" dirty="0">
                <a:solidFill>
                  <a:srgbClr val="001F5F"/>
                </a:solidFill>
                <a:ea typeface="Calibri"/>
                <a:cs typeface="Arial"/>
              </a:rPr>
              <a:t>	raft_metrics.xlsx: </a:t>
            </a:r>
            <a:r>
              <a:rPr lang="en-US" sz="2000" dirty="0" err="1">
                <a:solidFill>
                  <a:srgbClr val="001F5F"/>
                </a:solidFill>
                <a:ea typeface="Calibri"/>
                <a:cs typeface="Arial"/>
              </a:rPr>
              <a:t>Tệp</a:t>
            </a:r>
            <a:r>
              <a:rPr lang="en-US" sz="2000" dirty="0">
                <a:solidFill>
                  <a:srgbClr val="001F5F"/>
                </a:solidFill>
                <a:ea typeface="Calibri"/>
                <a:cs typeface="Arial"/>
              </a:rPr>
              <a:t> Excel </a:t>
            </a:r>
            <a:r>
              <a:rPr lang="en-US" sz="2000" dirty="0" err="1">
                <a:solidFill>
                  <a:srgbClr val="001F5F"/>
                </a:solidFill>
                <a:ea typeface="Calibri"/>
                <a:cs typeface="Arial"/>
              </a:rPr>
              <a:t>này</a:t>
            </a:r>
            <a:r>
              <a:rPr lang="en-US" sz="2000" dirty="0">
                <a:solidFill>
                  <a:srgbClr val="001F5F"/>
                </a:solidFill>
                <a:ea typeface="Calibri"/>
                <a:cs typeface="Arial"/>
              </a:rPr>
              <a:t> </a:t>
            </a:r>
            <a:r>
              <a:rPr lang="en-US" sz="2000" dirty="0" err="1">
                <a:solidFill>
                  <a:srgbClr val="001F5F"/>
                </a:solidFill>
                <a:ea typeface="Calibri"/>
                <a:cs typeface="Arial"/>
              </a:rPr>
              <a:t>chứa</a:t>
            </a:r>
            <a:r>
              <a:rPr lang="en-US" sz="2000" dirty="0">
                <a:solidFill>
                  <a:srgbClr val="001F5F"/>
                </a:solidFill>
                <a:ea typeface="Calibri"/>
                <a:cs typeface="Arial"/>
              </a:rPr>
              <a:t> </a:t>
            </a:r>
            <a:r>
              <a:rPr lang="en-US" sz="2000" dirty="0" err="1">
                <a:solidFill>
                  <a:srgbClr val="001F5F"/>
                </a:solidFill>
                <a:ea typeface="Calibri"/>
                <a:cs typeface="Arial"/>
              </a:rPr>
              <a:t>các</a:t>
            </a:r>
            <a:r>
              <a:rPr lang="en-US" sz="2000" dirty="0">
                <a:solidFill>
                  <a:srgbClr val="001F5F"/>
                </a:solidFill>
                <a:ea typeface="Calibri"/>
                <a:cs typeface="Arial"/>
              </a:rPr>
              <a:t> </a:t>
            </a:r>
            <a:r>
              <a:rPr lang="en-US" sz="2000" dirty="0" err="1">
                <a:solidFill>
                  <a:srgbClr val="001F5F"/>
                </a:solidFill>
                <a:ea typeface="Calibri"/>
                <a:cs typeface="Arial"/>
              </a:rPr>
              <a:t>số</a:t>
            </a:r>
            <a:r>
              <a:rPr lang="en-US" sz="2000" dirty="0">
                <a:solidFill>
                  <a:srgbClr val="001F5F"/>
                </a:solidFill>
                <a:ea typeface="Calibri"/>
                <a:cs typeface="Arial"/>
              </a:rPr>
              <a:t> </a:t>
            </a:r>
            <a:r>
              <a:rPr lang="en-US" sz="2000" dirty="0" err="1" smtClean="0">
                <a:solidFill>
                  <a:srgbClr val="001F5F"/>
                </a:solidFill>
                <a:ea typeface="Calibri"/>
                <a:cs typeface="Arial"/>
              </a:rPr>
              <a:t>liệu</a:t>
            </a:r>
            <a:r>
              <a:rPr lang="en-US" sz="2000" dirty="0" smtClean="0">
                <a:solidFill>
                  <a:srgbClr val="001F5F"/>
                </a:solidFill>
                <a:ea typeface="Calibri"/>
                <a:cs typeface="Arial"/>
              </a:rPr>
              <a:t> </a:t>
            </a:r>
            <a:r>
              <a:rPr lang="en-US" sz="2000" dirty="0" err="1" smtClean="0">
                <a:solidFill>
                  <a:srgbClr val="001F5F"/>
                </a:solidFill>
                <a:ea typeface="Calibri"/>
                <a:cs typeface="Arial"/>
              </a:rPr>
              <a:t>va</a:t>
            </a:r>
            <a:r>
              <a:rPr lang="en-US" sz="2000" dirty="0" smtClean="0">
                <a:solidFill>
                  <a:srgbClr val="001F5F"/>
                </a:solidFill>
                <a:ea typeface="Calibri"/>
                <a:cs typeface="Arial"/>
              </a:rPr>
              <a:t>̀ </a:t>
            </a:r>
            <a:r>
              <a:rPr lang="en-US" sz="2000" dirty="0" err="1">
                <a:solidFill>
                  <a:srgbClr val="001F5F"/>
                </a:solidFill>
                <a:ea typeface="Calibri"/>
                <a:cs typeface="Arial"/>
              </a:rPr>
              <a:t>kết</a:t>
            </a:r>
            <a:r>
              <a:rPr lang="en-US" sz="2000" dirty="0">
                <a:solidFill>
                  <a:srgbClr val="001F5F"/>
                </a:solidFill>
                <a:ea typeface="Calibri"/>
                <a:cs typeface="Arial"/>
              </a:rPr>
              <a:t> </a:t>
            </a:r>
            <a:r>
              <a:rPr lang="en-US" sz="2000" dirty="0" err="1">
                <a:solidFill>
                  <a:srgbClr val="001F5F"/>
                </a:solidFill>
                <a:ea typeface="Calibri"/>
                <a:cs typeface="Arial"/>
              </a:rPr>
              <a:t>quả</a:t>
            </a:r>
            <a:r>
              <a:rPr lang="en-US" sz="2000" dirty="0">
                <a:solidFill>
                  <a:srgbClr val="001F5F"/>
                </a:solidFill>
                <a:ea typeface="Calibri"/>
                <a:cs typeface="Arial"/>
              </a:rPr>
              <a:t> </a:t>
            </a:r>
            <a:r>
              <a:rPr lang="en-US" sz="2000" dirty="0" err="1">
                <a:solidFill>
                  <a:srgbClr val="001F5F"/>
                </a:solidFill>
                <a:ea typeface="Calibri"/>
                <a:cs typeface="Arial"/>
              </a:rPr>
              <a:t>về</a:t>
            </a:r>
            <a:r>
              <a:rPr lang="en-US" sz="2000" dirty="0">
                <a:solidFill>
                  <a:srgbClr val="001F5F"/>
                </a:solidFill>
                <a:ea typeface="Calibri"/>
                <a:cs typeface="Arial"/>
              </a:rPr>
              <a:t> </a:t>
            </a:r>
            <a:r>
              <a:rPr lang="en-US" sz="2000" dirty="0" err="1">
                <a:solidFill>
                  <a:srgbClr val="001F5F"/>
                </a:solidFill>
                <a:ea typeface="Calibri"/>
                <a:cs typeface="Arial"/>
              </a:rPr>
              <a:t>hiệu</a:t>
            </a:r>
            <a:r>
              <a:rPr lang="en-US" sz="2000" dirty="0">
                <a:solidFill>
                  <a:srgbClr val="001F5F"/>
                </a:solidFill>
                <a:ea typeface="Calibri"/>
                <a:cs typeface="Arial"/>
              </a:rPr>
              <a:t> </a:t>
            </a:r>
            <a:r>
              <a:rPr lang="en-US" sz="2000" dirty="0" err="1">
                <a:solidFill>
                  <a:srgbClr val="001F5F"/>
                </a:solidFill>
                <a:ea typeface="Calibri"/>
                <a:cs typeface="Arial"/>
              </a:rPr>
              <a:t>suất</a:t>
            </a:r>
            <a:r>
              <a:rPr lang="en-US" sz="2000" dirty="0">
                <a:solidFill>
                  <a:srgbClr val="001F5F"/>
                </a:solidFill>
                <a:ea typeface="Calibri"/>
                <a:cs typeface="Arial"/>
              </a:rPr>
              <a:t> </a:t>
            </a:r>
            <a:r>
              <a:rPr lang="en-US" sz="2000" dirty="0" err="1">
                <a:solidFill>
                  <a:srgbClr val="001F5F"/>
                </a:solidFill>
                <a:ea typeface="Calibri"/>
                <a:cs typeface="Arial"/>
              </a:rPr>
              <a:t>của</a:t>
            </a:r>
            <a:r>
              <a:rPr lang="en-US" sz="2000" dirty="0">
                <a:solidFill>
                  <a:srgbClr val="001F5F"/>
                </a:solidFill>
                <a:ea typeface="Calibri"/>
                <a:cs typeface="Arial"/>
              </a:rPr>
              <a:t> </a:t>
            </a:r>
            <a:r>
              <a:rPr lang="en-US" sz="2000" dirty="0" err="1">
                <a:solidFill>
                  <a:srgbClr val="001F5F"/>
                </a:solidFill>
                <a:ea typeface="Calibri"/>
                <a:cs typeface="Arial"/>
              </a:rPr>
              <a:t>quá</a:t>
            </a:r>
            <a:r>
              <a:rPr lang="en-US" sz="2000" dirty="0">
                <a:solidFill>
                  <a:srgbClr val="001F5F"/>
                </a:solidFill>
                <a:ea typeface="Calibri"/>
                <a:cs typeface="Arial"/>
              </a:rPr>
              <a:t> </a:t>
            </a:r>
            <a:r>
              <a:rPr lang="en-US" sz="2000" dirty="0" err="1">
                <a:solidFill>
                  <a:srgbClr val="001F5F"/>
                </a:solidFill>
                <a:ea typeface="Calibri"/>
                <a:cs typeface="Arial"/>
              </a:rPr>
              <a:t>trình</a:t>
            </a:r>
            <a:r>
              <a:rPr lang="en-US" sz="2000" dirty="0">
                <a:solidFill>
                  <a:srgbClr val="001F5F"/>
                </a:solidFill>
                <a:ea typeface="Calibri"/>
                <a:cs typeface="Arial"/>
              </a:rPr>
              <a:t> </a:t>
            </a:r>
            <a:r>
              <a:rPr lang="en-US" sz="2000" dirty="0" err="1">
                <a:solidFill>
                  <a:srgbClr val="001F5F"/>
                </a:solidFill>
                <a:ea typeface="Calibri"/>
                <a:cs typeface="Arial"/>
              </a:rPr>
              <a:t>bầu</a:t>
            </a:r>
            <a:r>
              <a:rPr lang="en-US" sz="2000" dirty="0">
                <a:solidFill>
                  <a:srgbClr val="001F5F"/>
                </a:solidFill>
                <a:ea typeface="Calibri"/>
                <a:cs typeface="Arial"/>
              </a:rPr>
              <a:t> </a:t>
            </a:r>
            <a:r>
              <a:rPr lang="en-US" sz="2000" dirty="0" err="1">
                <a:solidFill>
                  <a:srgbClr val="001F5F"/>
                </a:solidFill>
                <a:ea typeface="Calibri"/>
                <a:cs typeface="Arial"/>
              </a:rPr>
              <a:t>cử</a:t>
            </a:r>
            <a:r>
              <a:rPr lang="en-US" sz="2000" dirty="0">
                <a:solidFill>
                  <a:srgbClr val="001F5F"/>
                </a:solidFill>
                <a:ea typeface="Calibri"/>
                <a:cs typeface="Arial"/>
              </a:rPr>
              <a:t> Leader </a:t>
            </a:r>
            <a:r>
              <a:rPr lang="en-US" sz="2000" dirty="0" err="1">
                <a:solidFill>
                  <a:srgbClr val="001F5F"/>
                </a:solidFill>
                <a:ea typeface="Calibri"/>
                <a:cs typeface="Arial"/>
              </a:rPr>
              <a:t>trong</a:t>
            </a:r>
            <a:r>
              <a:rPr lang="en-US" sz="2000" dirty="0">
                <a:solidFill>
                  <a:srgbClr val="001F5F"/>
                </a:solidFill>
                <a:ea typeface="Calibri"/>
                <a:cs typeface="Arial"/>
              </a:rPr>
              <a:t> </a:t>
            </a:r>
            <a:r>
              <a:rPr lang="en-US" sz="2000" dirty="0" err="1">
                <a:solidFill>
                  <a:srgbClr val="001F5F"/>
                </a:solidFill>
                <a:ea typeface="Calibri"/>
                <a:cs typeface="Arial"/>
              </a:rPr>
              <a:t>mô</a:t>
            </a:r>
            <a:r>
              <a:rPr lang="en-US" sz="2000" dirty="0">
                <a:solidFill>
                  <a:srgbClr val="001F5F"/>
                </a:solidFill>
                <a:ea typeface="Calibri"/>
                <a:cs typeface="Arial"/>
              </a:rPr>
              <a:t> </a:t>
            </a:r>
            <a:r>
              <a:rPr lang="en-US" sz="2000" dirty="0" err="1">
                <a:solidFill>
                  <a:srgbClr val="001F5F"/>
                </a:solidFill>
                <a:ea typeface="Calibri"/>
                <a:cs typeface="Arial"/>
              </a:rPr>
              <a:t>hình</a:t>
            </a:r>
            <a:r>
              <a:rPr lang="en-US" sz="2000" dirty="0">
                <a:solidFill>
                  <a:srgbClr val="001F5F"/>
                </a:solidFill>
                <a:ea typeface="Calibri"/>
                <a:cs typeface="Arial"/>
              </a:rPr>
              <a:t> Raft</a:t>
            </a:r>
            <a:endParaRPr lang="vi-VN" sz="2000" dirty="0">
              <a:solidFill>
                <a:srgbClr val="001F5F"/>
              </a:solidFill>
              <a:latin typeface="Calibri"/>
              <a:ea typeface="Calibri"/>
              <a:cs typeface="Arial"/>
            </a:endParaRPr>
          </a:p>
        </p:txBody>
      </p:sp>
    </p:spTree>
    <p:extLst>
      <p:ext uri="{BB962C8B-B14F-4D97-AF65-F5344CB8AC3E}">
        <p14:creationId xmlns:p14="http://schemas.microsoft.com/office/powerpoint/2010/main" val="2060676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8" y="125095"/>
            <a:ext cx="6605687" cy="474489"/>
          </a:xfrm>
          <a:prstGeom prst="rect">
            <a:avLst/>
          </a:prstGeom>
        </p:spPr>
        <p:txBody>
          <a:bodyPr vert="horz" wrap="square" lIns="0" tIns="12700" rIns="0" bIns="0" rtlCol="0" anchor="t">
            <a:spAutoFit/>
          </a:bodyPr>
          <a:lstStyle/>
          <a:p>
            <a:pPr marL="12700">
              <a:spcBef>
                <a:spcPts val="100"/>
              </a:spcBef>
            </a:pPr>
            <a:r>
              <a:rPr dirty="0" err="1"/>
              <a:t>Phần</a:t>
            </a:r>
            <a:r>
              <a:rPr spc="-15" dirty="0"/>
              <a:t> </a:t>
            </a:r>
            <a:r>
              <a:rPr spc="-10" dirty="0"/>
              <a:t>III</a:t>
            </a:r>
            <a:r>
              <a:rPr spc="5" dirty="0"/>
              <a:t> </a:t>
            </a:r>
            <a:r>
              <a:rPr dirty="0"/>
              <a:t>–</a:t>
            </a:r>
            <a:r>
              <a:rPr spc="-5" dirty="0"/>
              <a:t> </a:t>
            </a:r>
            <a:endParaRPr lang="en-US" spc="-5" dirty="0"/>
          </a:p>
        </p:txBody>
      </p:sp>
      <p:sp>
        <p:nvSpPr>
          <p:cNvPr id="6" name="object 6"/>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a:t>Đô</a:t>
            </a:r>
            <a:r>
              <a:rPr lang="en-US" spc="-30" dirty="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ct val="10000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24</a:t>
            </a:fld>
            <a:endParaRPr/>
          </a:p>
        </p:txBody>
      </p:sp>
      <p:sp>
        <p:nvSpPr>
          <p:cNvPr id="5" name="object 5"/>
          <p:cNvSpPr txBox="1"/>
          <p:nvPr/>
        </p:nvSpPr>
        <p:spPr>
          <a:xfrm>
            <a:off x="440237" y="1082489"/>
            <a:ext cx="8264115" cy="399340"/>
          </a:xfrm>
          <a:prstGeom prst="rect">
            <a:avLst/>
          </a:prstGeom>
        </p:spPr>
        <p:txBody>
          <a:bodyPr vert="horz" wrap="square" lIns="0" tIns="53975" rIns="0" bIns="0" rtlCol="0" anchor="t">
            <a:spAutoFit/>
          </a:bodyPr>
          <a:lstStyle/>
          <a:p>
            <a:pPr marL="12700" marR="5080">
              <a:lnSpc>
                <a:spcPts val="2590"/>
              </a:lnSpc>
              <a:spcBef>
                <a:spcPts val="425"/>
              </a:spcBef>
            </a:pPr>
            <a:r>
              <a:rPr lang="en-US" sz="2800" b="1" spc="-5" dirty="0" err="1" smtClean="0">
                <a:solidFill>
                  <a:srgbClr val="001F5F"/>
                </a:solidFill>
                <a:latin typeface="Calibri"/>
                <a:ea typeface="Calibri"/>
                <a:cs typeface="Arial"/>
              </a:rPr>
              <a:t>Triển</a:t>
            </a:r>
            <a:r>
              <a:rPr lang="en-US" sz="2800" b="1" spc="-5" dirty="0" smtClean="0">
                <a:solidFill>
                  <a:srgbClr val="001F5F"/>
                </a:solidFill>
                <a:latin typeface="Calibri"/>
                <a:ea typeface="Calibri"/>
                <a:cs typeface="Arial"/>
              </a:rPr>
              <a:t> </a:t>
            </a:r>
            <a:r>
              <a:rPr lang="en-US" sz="2800" b="1" spc="-5" dirty="0" err="1" smtClean="0">
                <a:solidFill>
                  <a:srgbClr val="001F5F"/>
                </a:solidFill>
                <a:latin typeface="Calibri"/>
                <a:ea typeface="Calibri"/>
                <a:cs typeface="Arial"/>
              </a:rPr>
              <a:t>khai</a:t>
            </a:r>
            <a:r>
              <a:rPr lang="vi-VN" sz="2800" b="1" spc="-5" dirty="0" smtClean="0">
                <a:solidFill>
                  <a:srgbClr val="001F5F"/>
                </a:solidFill>
                <a:latin typeface="Calibri"/>
                <a:ea typeface="Calibri"/>
                <a:cs typeface="Arial"/>
              </a:rPr>
              <a:t> : </a:t>
            </a:r>
          </a:p>
        </p:txBody>
      </p:sp>
      <p:pic>
        <p:nvPicPr>
          <p:cNvPr id="9" name="Picture 8"/>
          <p:cNvPicPr>
            <a:picLocks noChangeAspect="1"/>
          </p:cNvPicPr>
          <p:nvPr/>
        </p:nvPicPr>
        <p:blipFill>
          <a:blip r:embed="rId3"/>
          <a:stretch>
            <a:fillRect/>
          </a:stretch>
        </p:blipFill>
        <p:spPr>
          <a:xfrm>
            <a:off x="2390605" y="1082489"/>
            <a:ext cx="6102030" cy="5059663"/>
          </a:xfrm>
          <a:prstGeom prst="rect">
            <a:avLst/>
          </a:prstGeom>
        </p:spPr>
      </p:pic>
    </p:spTree>
    <p:extLst>
      <p:ext uri="{BB962C8B-B14F-4D97-AF65-F5344CB8AC3E}">
        <p14:creationId xmlns:p14="http://schemas.microsoft.com/office/powerpoint/2010/main" val="863373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8" y="125095"/>
            <a:ext cx="6605687" cy="474489"/>
          </a:xfrm>
          <a:prstGeom prst="rect">
            <a:avLst/>
          </a:prstGeom>
        </p:spPr>
        <p:txBody>
          <a:bodyPr vert="horz" wrap="square" lIns="0" tIns="12700" rIns="0" bIns="0" rtlCol="0" anchor="t">
            <a:spAutoFit/>
          </a:bodyPr>
          <a:lstStyle/>
          <a:p>
            <a:pPr marL="12700">
              <a:spcBef>
                <a:spcPts val="100"/>
              </a:spcBef>
            </a:pPr>
            <a:r>
              <a:rPr dirty="0" err="1"/>
              <a:t>Phần</a:t>
            </a:r>
            <a:r>
              <a:rPr spc="-15" dirty="0"/>
              <a:t> </a:t>
            </a:r>
            <a:r>
              <a:rPr spc="-10" dirty="0"/>
              <a:t>III</a:t>
            </a:r>
            <a:r>
              <a:rPr spc="5" dirty="0"/>
              <a:t> </a:t>
            </a:r>
            <a:r>
              <a:rPr dirty="0"/>
              <a:t>–</a:t>
            </a:r>
            <a:r>
              <a:rPr spc="-5" dirty="0"/>
              <a:t> </a:t>
            </a:r>
            <a:endParaRPr lang="en-US" spc="-5" dirty="0"/>
          </a:p>
        </p:txBody>
      </p:sp>
      <p:sp>
        <p:nvSpPr>
          <p:cNvPr id="6" name="object 6"/>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a:t>Đô</a:t>
            </a:r>
            <a:r>
              <a:rPr lang="en-US" spc="-30" dirty="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ct val="10000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25</a:t>
            </a:fld>
            <a:endParaRPr/>
          </a:p>
        </p:txBody>
      </p:sp>
      <p:sp>
        <p:nvSpPr>
          <p:cNvPr id="5" name="object 5"/>
          <p:cNvSpPr txBox="1"/>
          <p:nvPr/>
        </p:nvSpPr>
        <p:spPr>
          <a:xfrm>
            <a:off x="440237" y="1082489"/>
            <a:ext cx="8264115" cy="399340"/>
          </a:xfrm>
          <a:prstGeom prst="rect">
            <a:avLst/>
          </a:prstGeom>
        </p:spPr>
        <p:txBody>
          <a:bodyPr vert="horz" wrap="square" lIns="0" tIns="53975" rIns="0" bIns="0" rtlCol="0" anchor="t">
            <a:spAutoFit/>
          </a:bodyPr>
          <a:lstStyle/>
          <a:p>
            <a:pPr marL="12700" marR="5080">
              <a:lnSpc>
                <a:spcPts val="2590"/>
              </a:lnSpc>
              <a:spcBef>
                <a:spcPts val="425"/>
              </a:spcBef>
            </a:pPr>
            <a:r>
              <a:rPr lang="en-US" sz="2800" b="1" spc="-5" dirty="0" err="1" smtClean="0">
                <a:solidFill>
                  <a:srgbClr val="001F5F"/>
                </a:solidFill>
                <a:latin typeface="Calibri"/>
                <a:ea typeface="Calibri"/>
                <a:cs typeface="Arial"/>
              </a:rPr>
              <a:t>Triển</a:t>
            </a:r>
            <a:r>
              <a:rPr lang="en-US" sz="2800" b="1" spc="-5" dirty="0" smtClean="0">
                <a:solidFill>
                  <a:srgbClr val="001F5F"/>
                </a:solidFill>
                <a:latin typeface="Calibri"/>
                <a:ea typeface="Calibri"/>
                <a:cs typeface="Arial"/>
              </a:rPr>
              <a:t> </a:t>
            </a:r>
            <a:r>
              <a:rPr lang="en-US" sz="2800" b="1" spc="-5" dirty="0" err="1" smtClean="0">
                <a:solidFill>
                  <a:srgbClr val="001F5F"/>
                </a:solidFill>
                <a:latin typeface="Calibri"/>
                <a:ea typeface="Calibri"/>
                <a:cs typeface="Arial"/>
              </a:rPr>
              <a:t>khai</a:t>
            </a:r>
            <a:r>
              <a:rPr lang="vi-VN" sz="2800" b="1" spc="-5" dirty="0" smtClean="0">
                <a:solidFill>
                  <a:srgbClr val="001F5F"/>
                </a:solidFill>
                <a:latin typeface="Calibri"/>
                <a:ea typeface="Calibri"/>
                <a:cs typeface="Arial"/>
              </a:rPr>
              <a:t> : </a:t>
            </a:r>
          </a:p>
        </p:txBody>
      </p:sp>
      <p:pic>
        <p:nvPicPr>
          <p:cNvPr id="8" name="Picture 7"/>
          <p:cNvPicPr>
            <a:picLocks noChangeAspect="1"/>
          </p:cNvPicPr>
          <p:nvPr/>
        </p:nvPicPr>
        <p:blipFill>
          <a:blip r:embed="rId3"/>
          <a:stretch>
            <a:fillRect/>
          </a:stretch>
        </p:blipFill>
        <p:spPr>
          <a:xfrm>
            <a:off x="2324793" y="1082489"/>
            <a:ext cx="6167842" cy="5114233"/>
          </a:xfrm>
          <a:prstGeom prst="rect">
            <a:avLst/>
          </a:prstGeom>
        </p:spPr>
      </p:pic>
    </p:spTree>
    <p:extLst>
      <p:ext uri="{BB962C8B-B14F-4D97-AF65-F5344CB8AC3E}">
        <p14:creationId xmlns:p14="http://schemas.microsoft.com/office/powerpoint/2010/main" val="2606267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8" y="125095"/>
            <a:ext cx="6605687" cy="474489"/>
          </a:xfrm>
          <a:prstGeom prst="rect">
            <a:avLst/>
          </a:prstGeom>
        </p:spPr>
        <p:txBody>
          <a:bodyPr vert="horz" wrap="square" lIns="0" tIns="12700" rIns="0" bIns="0" rtlCol="0" anchor="t">
            <a:spAutoFit/>
          </a:bodyPr>
          <a:lstStyle/>
          <a:p>
            <a:pPr marL="12700">
              <a:spcBef>
                <a:spcPts val="100"/>
              </a:spcBef>
            </a:pPr>
            <a:r>
              <a:rPr dirty="0" err="1"/>
              <a:t>Phần</a:t>
            </a:r>
            <a:r>
              <a:rPr spc="-15" dirty="0"/>
              <a:t> </a:t>
            </a:r>
            <a:r>
              <a:rPr spc="-10" dirty="0"/>
              <a:t>III</a:t>
            </a:r>
            <a:r>
              <a:rPr spc="5" dirty="0"/>
              <a:t> </a:t>
            </a:r>
            <a:r>
              <a:rPr dirty="0"/>
              <a:t>–</a:t>
            </a:r>
            <a:r>
              <a:rPr spc="-5" dirty="0"/>
              <a:t> </a:t>
            </a:r>
            <a:endParaRPr lang="en-US" spc="-5" dirty="0"/>
          </a:p>
        </p:txBody>
      </p:sp>
      <p:sp>
        <p:nvSpPr>
          <p:cNvPr id="6" name="object 6"/>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a:t>Đô</a:t>
            </a:r>
            <a:r>
              <a:rPr lang="en-US" spc="-30" dirty="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ct val="10000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26</a:t>
            </a:fld>
            <a:endParaRPr/>
          </a:p>
        </p:txBody>
      </p:sp>
      <p:sp>
        <p:nvSpPr>
          <p:cNvPr id="5" name="object 5"/>
          <p:cNvSpPr txBox="1"/>
          <p:nvPr/>
        </p:nvSpPr>
        <p:spPr>
          <a:xfrm>
            <a:off x="440237" y="1082489"/>
            <a:ext cx="8264115" cy="399340"/>
          </a:xfrm>
          <a:prstGeom prst="rect">
            <a:avLst/>
          </a:prstGeom>
        </p:spPr>
        <p:txBody>
          <a:bodyPr vert="horz" wrap="square" lIns="0" tIns="53975" rIns="0" bIns="0" rtlCol="0" anchor="t">
            <a:spAutoFit/>
          </a:bodyPr>
          <a:lstStyle/>
          <a:p>
            <a:pPr marL="12700" marR="5080">
              <a:lnSpc>
                <a:spcPts val="2590"/>
              </a:lnSpc>
              <a:spcBef>
                <a:spcPts val="425"/>
              </a:spcBef>
            </a:pPr>
            <a:r>
              <a:rPr lang="en-US" sz="2800" b="1" spc="-5" dirty="0" err="1" smtClean="0">
                <a:solidFill>
                  <a:srgbClr val="001F5F"/>
                </a:solidFill>
                <a:latin typeface="Calibri"/>
                <a:ea typeface="Calibri"/>
                <a:cs typeface="Arial"/>
              </a:rPr>
              <a:t>Kết</a:t>
            </a:r>
            <a:r>
              <a:rPr lang="en-US" sz="2800" b="1" spc="-5" dirty="0" smtClean="0">
                <a:solidFill>
                  <a:srgbClr val="001F5F"/>
                </a:solidFill>
                <a:latin typeface="Calibri"/>
                <a:ea typeface="Calibri"/>
                <a:cs typeface="Arial"/>
              </a:rPr>
              <a:t> quả</a:t>
            </a:r>
            <a:r>
              <a:rPr lang="vi-VN" sz="2800" b="1" spc="-5" dirty="0" smtClean="0">
                <a:solidFill>
                  <a:srgbClr val="001F5F"/>
                </a:solidFill>
                <a:latin typeface="Calibri"/>
                <a:ea typeface="Calibri"/>
                <a:cs typeface="Arial"/>
              </a:rPr>
              <a:t> : </a:t>
            </a:r>
          </a:p>
        </p:txBody>
      </p:sp>
      <p:pic>
        <p:nvPicPr>
          <p:cNvPr id="9" name="Picture 8"/>
          <p:cNvPicPr>
            <a:picLocks noChangeAspect="1"/>
          </p:cNvPicPr>
          <p:nvPr/>
        </p:nvPicPr>
        <p:blipFill>
          <a:blip r:embed="rId3"/>
          <a:stretch>
            <a:fillRect/>
          </a:stretch>
        </p:blipFill>
        <p:spPr>
          <a:xfrm>
            <a:off x="1706631" y="1703682"/>
            <a:ext cx="5730737" cy="3450635"/>
          </a:xfrm>
          <a:prstGeom prst="rect">
            <a:avLst/>
          </a:prstGeom>
        </p:spPr>
      </p:pic>
    </p:spTree>
    <p:extLst>
      <p:ext uri="{BB962C8B-B14F-4D97-AF65-F5344CB8AC3E}">
        <p14:creationId xmlns:p14="http://schemas.microsoft.com/office/powerpoint/2010/main" val="4237680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8" y="125095"/>
            <a:ext cx="6605687" cy="474489"/>
          </a:xfrm>
          <a:prstGeom prst="rect">
            <a:avLst/>
          </a:prstGeom>
        </p:spPr>
        <p:txBody>
          <a:bodyPr vert="horz" wrap="square" lIns="0" tIns="12700" rIns="0" bIns="0" rtlCol="0" anchor="t">
            <a:spAutoFit/>
          </a:bodyPr>
          <a:lstStyle/>
          <a:p>
            <a:pPr marL="12700">
              <a:spcBef>
                <a:spcPts val="100"/>
              </a:spcBef>
            </a:pPr>
            <a:r>
              <a:rPr dirty="0" err="1"/>
              <a:t>Phần</a:t>
            </a:r>
            <a:r>
              <a:rPr spc="-15" dirty="0"/>
              <a:t> </a:t>
            </a:r>
            <a:r>
              <a:rPr spc="-10" dirty="0"/>
              <a:t>III</a:t>
            </a:r>
            <a:r>
              <a:rPr spc="5" dirty="0"/>
              <a:t> </a:t>
            </a:r>
            <a:r>
              <a:rPr dirty="0"/>
              <a:t>–</a:t>
            </a:r>
            <a:r>
              <a:rPr spc="-5" dirty="0"/>
              <a:t> </a:t>
            </a:r>
            <a:endParaRPr lang="en-US" spc="-5" dirty="0"/>
          </a:p>
        </p:txBody>
      </p:sp>
      <p:sp>
        <p:nvSpPr>
          <p:cNvPr id="6" name="object 6"/>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smtClean="0"/>
              <a:t>Đô</a:t>
            </a:r>
            <a:r>
              <a:rPr lang="en-US" spc="-30" dirty="0" smtClean="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ct val="10000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27</a:t>
            </a:fld>
            <a:endParaRPr/>
          </a:p>
        </p:txBody>
      </p:sp>
      <p:sp>
        <p:nvSpPr>
          <p:cNvPr id="5" name="object 5"/>
          <p:cNvSpPr txBox="1"/>
          <p:nvPr/>
        </p:nvSpPr>
        <p:spPr>
          <a:xfrm>
            <a:off x="440237" y="1082489"/>
            <a:ext cx="8264115" cy="399340"/>
          </a:xfrm>
          <a:prstGeom prst="rect">
            <a:avLst/>
          </a:prstGeom>
        </p:spPr>
        <p:txBody>
          <a:bodyPr vert="horz" wrap="square" lIns="0" tIns="53975" rIns="0" bIns="0" rtlCol="0" anchor="t">
            <a:spAutoFit/>
          </a:bodyPr>
          <a:lstStyle/>
          <a:p>
            <a:pPr marL="12700" marR="5080">
              <a:lnSpc>
                <a:spcPts val="2590"/>
              </a:lnSpc>
              <a:spcBef>
                <a:spcPts val="425"/>
              </a:spcBef>
            </a:pPr>
            <a:r>
              <a:rPr lang="en-US" sz="2800" b="1" spc="-5" dirty="0" err="1" smtClean="0">
                <a:solidFill>
                  <a:srgbClr val="001F5F"/>
                </a:solidFill>
                <a:latin typeface="Calibri"/>
                <a:ea typeface="Calibri"/>
                <a:cs typeface="Arial"/>
              </a:rPr>
              <a:t>Kết</a:t>
            </a:r>
            <a:r>
              <a:rPr lang="en-US" sz="2800" b="1" spc="-5" dirty="0" smtClean="0">
                <a:solidFill>
                  <a:srgbClr val="001F5F"/>
                </a:solidFill>
                <a:latin typeface="Calibri"/>
                <a:ea typeface="Calibri"/>
                <a:cs typeface="Arial"/>
              </a:rPr>
              <a:t> quả</a:t>
            </a:r>
            <a:r>
              <a:rPr lang="vi-VN" sz="2800" b="1" spc="-5" dirty="0" smtClean="0">
                <a:solidFill>
                  <a:srgbClr val="001F5F"/>
                </a:solidFill>
                <a:latin typeface="Calibri"/>
                <a:ea typeface="Calibri"/>
                <a:cs typeface="Arial"/>
              </a:rPr>
              <a:t> : </a:t>
            </a:r>
          </a:p>
        </p:txBody>
      </p:sp>
      <p:graphicFrame>
        <p:nvGraphicFramePr>
          <p:cNvPr id="8" name="Table 7"/>
          <p:cNvGraphicFramePr>
            <a:graphicFrameLocks noGrp="1"/>
          </p:cNvGraphicFramePr>
          <p:nvPr>
            <p:extLst>
              <p:ext uri="{D42A27DB-BD31-4B8C-83A1-F6EECF244321}">
                <p14:modId xmlns:p14="http://schemas.microsoft.com/office/powerpoint/2010/main" val="2157367677"/>
              </p:ext>
            </p:extLst>
          </p:nvPr>
        </p:nvGraphicFramePr>
        <p:xfrm>
          <a:off x="1773382" y="2557088"/>
          <a:ext cx="5818909" cy="2618508"/>
        </p:xfrm>
        <a:graphic>
          <a:graphicData uri="http://schemas.openxmlformats.org/drawingml/2006/table">
            <a:tbl>
              <a:tblPr firstRow="1" firstCol="1" bandRow="1">
                <a:tableStyleId>{5C22544A-7EE6-4342-B048-85BDC9FD1C3A}</a:tableStyleId>
              </a:tblPr>
              <a:tblGrid>
                <a:gridCol w="2006830">
                  <a:extLst>
                    <a:ext uri="{9D8B030D-6E8A-4147-A177-3AD203B41FA5}">
                      <a16:colId xmlns:a16="http://schemas.microsoft.com/office/drawing/2014/main" val="1411509048"/>
                    </a:ext>
                  </a:extLst>
                </a:gridCol>
                <a:gridCol w="1231519">
                  <a:extLst>
                    <a:ext uri="{9D8B030D-6E8A-4147-A177-3AD203B41FA5}">
                      <a16:colId xmlns:a16="http://schemas.microsoft.com/office/drawing/2014/main" val="3172427525"/>
                    </a:ext>
                  </a:extLst>
                </a:gridCol>
                <a:gridCol w="1290280">
                  <a:extLst>
                    <a:ext uri="{9D8B030D-6E8A-4147-A177-3AD203B41FA5}">
                      <a16:colId xmlns:a16="http://schemas.microsoft.com/office/drawing/2014/main" val="1376200898"/>
                    </a:ext>
                  </a:extLst>
                </a:gridCol>
                <a:gridCol w="1290280">
                  <a:extLst>
                    <a:ext uri="{9D8B030D-6E8A-4147-A177-3AD203B41FA5}">
                      <a16:colId xmlns:a16="http://schemas.microsoft.com/office/drawing/2014/main" val="851893706"/>
                    </a:ext>
                  </a:extLst>
                </a:gridCol>
              </a:tblGrid>
              <a:tr h="419648">
                <a:tc>
                  <a:txBody>
                    <a:bodyPr/>
                    <a:lstStyle/>
                    <a:p>
                      <a:pPr marL="0" marR="0" algn="just">
                        <a:lnSpc>
                          <a:spcPct val="150000"/>
                        </a:lnSpc>
                        <a:spcBef>
                          <a:spcPts val="0"/>
                        </a:spcBef>
                        <a:spcAft>
                          <a:spcPts val="0"/>
                        </a:spcAft>
                      </a:pPr>
                      <a:r>
                        <a:rPr lang="en-US" sz="1300">
                          <a:effectLst/>
                        </a:rPr>
                        <a:t> </a:t>
                      </a:r>
                      <a:endParaRPr lang="en-US" sz="1300" b="1">
                        <a:effectLst/>
                        <a:latin typeface="Times New Roman" panose="02020603050405020304" pitchFamily="18" charset="0"/>
                        <a:ea typeface="Calibri" panose="020F0502020204030204" pitchFamily="34" charset="0"/>
                        <a:cs typeface="Cordia New"/>
                      </a:endParaRPr>
                    </a:p>
                  </a:txBody>
                  <a:tcPr marL="68580" marR="68580" marT="0" marB="0"/>
                </a:tc>
                <a:tc>
                  <a:txBody>
                    <a:bodyPr/>
                    <a:lstStyle/>
                    <a:p>
                      <a:pPr marL="0" marR="0" algn="just">
                        <a:lnSpc>
                          <a:spcPct val="150000"/>
                        </a:lnSpc>
                        <a:spcBef>
                          <a:spcPts val="0"/>
                        </a:spcBef>
                        <a:spcAft>
                          <a:spcPts val="0"/>
                        </a:spcAft>
                      </a:pPr>
                      <a:r>
                        <a:rPr lang="en-US" sz="1300">
                          <a:effectLst/>
                        </a:rPr>
                        <a:t>Trung bình</a:t>
                      </a:r>
                      <a:endParaRPr lang="en-US" sz="1300" b="1">
                        <a:effectLst/>
                        <a:latin typeface="Times New Roman" panose="02020603050405020304" pitchFamily="18" charset="0"/>
                        <a:ea typeface="Calibri" panose="020F0502020204030204" pitchFamily="34" charset="0"/>
                        <a:cs typeface="Cordia New"/>
                      </a:endParaRPr>
                    </a:p>
                  </a:txBody>
                  <a:tcPr marL="68580" marR="68580" marT="0" marB="0"/>
                </a:tc>
                <a:tc>
                  <a:txBody>
                    <a:bodyPr/>
                    <a:lstStyle/>
                    <a:p>
                      <a:pPr marL="0" marR="0" algn="just">
                        <a:lnSpc>
                          <a:spcPct val="150000"/>
                        </a:lnSpc>
                        <a:spcBef>
                          <a:spcPts val="0"/>
                        </a:spcBef>
                        <a:spcAft>
                          <a:spcPts val="0"/>
                        </a:spcAft>
                      </a:pPr>
                      <a:r>
                        <a:rPr lang="en-US" sz="1300">
                          <a:effectLst/>
                        </a:rPr>
                        <a:t>Cao nhất</a:t>
                      </a:r>
                      <a:endParaRPr lang="en-US" sz="1300" b="1">
                        <a:effectLst/>
                        <a:latin typeface="Times New Roman" panose="02020603050405020304" pitchFamily="18" charset="0"/>
                        <a:ea typeface="Calibri" panose="020F0502020204030204" pitchFamily="34" charset="0"/>
                        <a:cs typeface="Cordia New"/>
                      </a:endParaRPr>
                    </a:p>
                  </a:txBody>
                  <a:tcPr marL="68580" marR="68580" marT="0" marB="0"/>
                </a:tc>
                <a:tc>
                  <a:txBody>
                    <a:bodyPr/>
                    <a:lstStyle/>
                    <a:p>
                      <a:pPr marL="0" marR="0" algn="just">
                        <a:lnSpc>
                          <a:spcPct val="150000"/>
                        </a:lnSpc>
                        <a:spcBef>
                          <a:spcPts val="0"/>
                        </a:spcBef>
                        <a:spcAft>
                          <a:spcPts val="0"/>
                        </a:spcAft>
                      </a:pPr>
                      <a:r>
                        <a:rPr lang="en-US" sz="1300">
                          <a:effectLst/>
                        </a:rPr>
                        <a:t>Thấp nhất</a:t>
                      </a:r>
                      <a:endParaRPr lang="en-US" sz="1300" b="1">
                        <a:effectLst/>
                        <a:latin typeface="Times New Roman" panose="02020603050405020304" pitchFamily="18" charset="0"/>
                        <a:ea typeface="Calibri" panose="020F0502020204030204" pitchFamily="34" charset="0"/>
                        <a:cs typeface="Cordia New"/>
                      </a:endParaRPr>
                    </a:p>
                  </a:txBody>
                  <a:tcPr marL="68580" marR="68580" marT="0" marB="0"/>
                </a:tc>
                <a:extLst>
                  <a:ext uri="{0D108BD9-81ED-4DB2-BD59-A6C34878D82A}">
                    <a16:rowId xmlns:a16="http://schemas.microsoft.com/office/drawing/2014/main" val="2614340755"/>
                  </a:ext>
                </a:extLst>
              </a:tr>
              <a:tr h="889606">
                <a:tc>
                  <a:txBody>
                    <a:bodyPr/>
                    <a:lstStyle/>
                    <a:p>
                      <a:pPr marL="0" marR="0" algn="just">
                        <a:lnSpc>
                          <a:spcPct val="150000"/>
                        </a:lnSpc>
                        <a:spcBef>
                          <a:spcPts val="0"/>
                        </a:spcBef>
                        <a:spcAft>
                          <a:spcPts val="0"/>
                        </a:spcAft>
                      </a:pPr>
                      <a:r>
                        <a:rPr lang="en-US" sz="1300" dirty="0" err="1">
                          <a:effectLst/>
                        </a:rPr>
                        <a:t>Thời</a:t>
                      </a:r>
                      <a:r>
                        <a:rPr lang="en-US" sz="1300" dirty="0">
                          <a:effectLst/>
                        </a:rPr>
                        <a:t> </a:t>
                      </a:r>
                      <a:r>
                        <a:rPr lang="en-US" sz="1300" dirty="0" err="1">
                          <a:effectLst/>
                        </a:rPr>
                        <a:t>gian</a:t>
                      </a:r>
                      <a:r>
                        <a:rPr lang="en-US" sz="1300" dirty="0">
                          <a:effectLst/>
                        </a:rPr>
                        <a:t> </a:t>
                      </a:r>
                      <a:r>
                        <a:rPr lang="en-US" sz="1300" dirty="0" err="1">
                          <a:effectLst/>
                        </a:rPr>
                        <a:t>bầu</a:t>
                      </a:r>
                      <a:r>
                        <a:rPr lang="en-US" sz="1300" dirty="0">
                          <a:effectLst/>
                        </a:rPr>
                        <a:t> </a:t>
                      </a:r>
                      <a:r>
                        <a:rPr lang="en-US" sz="1300" dirty="0" err="1">
                          <a:effectLst/>
                        </a:rPr>
                        <a:t>cư</a:t>
                      </a:r>
                      <a:r>
                        <a:rPr lang="en-US" sz="1300" dirty="0">
                          <a:effectLst/>
                        </a:rPr>
                        <a:t>̉ (s)</a:t>
                      </a:r>
                      <a:endParaRPr lang="en-US" sz="1300" b="1" dirty="0">
                        <a:effectLst/>
                        <a:latin typeface="Times New Roman" panose="02020603050405020304" pitchFamily="18" charset="0"/>
                        <a:ea typeface="Calibri" panose="020F0502020204030204" pitchFamily="34" charset="0"/>
                        <a:cs typeface="Cordia New"/>
                      </a:endParaRPr>
                    </a:p>
                  </a:txBody>
                  <a:tcPr marL="68580" marR="68580" marT="0" marB="0"/>
                </a:tc>
                <a:tc>
                  <a:txBody>
                    <a:bodyPr/>
                    <a:lstStyle/>
                    <a:p>
                      <a:pPr marL="0" marR="0" algn="just">
                        <a:lnSpc>
                          <a:spcPct val="150000"/>
                        </a:lnSpc>
                        <a:spcBef>
                          <a:spcPts val="0"/>
                        </a:spcBef>
                        <a:spcAft>
                          <a:spcPts val="0"/>
                        </a:spcAft>
                      </a:pPr>
                      <a:r>
                        <a:rPr lang="en-US" sz="1300" dirty="0">
                          <a:effectLst/>
                        </a:rPr>
                        <a:t>1.001462535</a:t>
                      </a:r>
                      <a:endParaRPr lang="en-US" sz="1300" b="1" dirty="0">
                        <a:effectLst/>
                        <a:latin typeface="Times New Roman" panose="02020603050405020304" pitchFamily="18" charset="0"/>
                        <a:ea typeface="Calibri" panose="020F0502020204030204" pitchFamily="34" charset="0"/>
                        <a:cs typeface="Cordia New"/>
                      </a:endParaRPr>
                    </a:p>
                  </a:txBody>
                  <a:tcPr marL="68580" marR="68580" marT="0" marB="0"/>
                </a:tc>
                <a:tc>
                  <a:txBody>
                    <a:bodyPr/>
                    <a:lstStyle/>
                    <a:p>
                      <a:pPr marL="0" marR="0" algn="just">
                        <a:lnSpc>
                          <a:spcPct val="150000"/>
                        </a:lnSpc>
                        <a:spcBef>
                          <a:spcPts val="0"/>
                        </a:spcBef>
                        <a:spcAft>
                          <a:spcPts val="0"/>
                        </a:spcAft>
                      </a:pPr>
                      <a:r>
                        <a:rPr lang="en-US" sz="1300">
                          <a:effectLst/>
                        </a:rPr>
                        <a:t>1.002664804</a:t>
                      </a:r>
                      <a:endParaRPr lang="en-US" sz="1300" b="1">
                        <a:effectLst/>
                        <a:latin typeface="Times New Roman" panose="02020603050405020304" pitchFamily="18" charset="0"/>
                        <a:ea typeface="Calibri" panose="020F0502020204030204" pitchFamily="34" charset="0"/>
                        <a:cs typeface="Cordia New"/>
                      </a:endParaRPr>
                    </a:p>
                  </a:txBody>
                  <a:tcPr marL="68580" marR="68580" marT="0" marB="0"/>
                </a:tc>
                <a:tc>
                  <a:txBody>
                    <a:bodyPr/>
                    <a:lstStyle/>
                    <a:p>
                      <a:pPr marL="0" marR="0" algn="just">
                        <a:lnSpc>
                          <a:spcPct val="150000"/>
                        </a:lnSpc>
                        <a:spcBef>
                          <a:spcPts val="0"/>
                        </a:spcBef>
                        <a:spcAft>
                          <a:spcPts val="0"/>
                        </a:spcAft>
                      </a:pPr>
                      <a:r>
                        <a:rPr lang="en-US" sz="1300">
                          <a:effectLst/>
                        </a:rPr>
                        <a:t>1.000198841</a:t>
                      </a:r>
                      <a:endParaRPr lang="en-US" sz="1300" b="1">
                        <a:effectLst/>
                        <a:latin typeface="Times New Roman" panose="02020603050405020304" pitchFamily="18" charset="0"/>
                        <a:ea typeface="Calibri" panose="020F0502020204030204" pitchFamily="34" charset="0"/>
                        <a:cs typeface="Cordia New"/>
                      </a:endParaRPr>
                    </a:p>
                  </a:txBody>
                  <a:tcPr marL="68580" marR="68580" marT="0" marB="0"/>
                </a:tc>
                <a:extLst>
                  <a:ext uri="{0D108BD9-81ED-4DB2-BD59-A6C34878D82A}">
                    <a16:rowId xmlns:a16="http://schemas.microsoft.com/office/drawing/2014/main" val="708812912"/>
                  </a:ext>
                </a:extLst>
              </a:tr>
              <a:tr h="889606">
                <a:tc>
                  <a:txBody>
                    <a:bodyPr/>
                    <a:lstStyle/>
                    <a:p>
                      <a:pPr marL="0" marR="0" algn="just">
                        <a:lnSpc>
                          <a:spcPct val="150000"/>
                        </a:lnSpc>
                        <a:spcBef>
                          <a:spcPts val="0"/>
                        </a:spcBef>
                        <a:spcAft>
                          <a:spcPts val="0"/>
                        </a:spcAft>
                      </a:pPr>
                      <a:r>
                        <a:rPr lang="en-US" sz="1300">
                          <a:effectLst/>
                        </a:rPr>
                        <a:t>CPU sử dụng (%)</a:t>
                      </a:r>
                      <a:endParaRPr lang="en-US" sz="1300" b="1">
                        <a:effectLst/>
                        <a:latin typeface="Times New Roman" panose="02020603050405020304" pitchFamily="18" charset="0"/>
                        <a:ea typeface="Calibri" panose="020F0502020204030204" pitchFamily="34" charset="0"/>
                        <a:cs typeface="Cordia New"/>
                      </a:endParaRPr>
                    </a:p>
                  </a:txBody>
                  <a:tcPr marL="68580" marR="68580" marT="0" marB="0"/>
                </a:tc>
                <a:tc>
                  <a:txBody>
                    <a:bodyPr/>
                    <a:lstStyle/>
                    <a:p>
                      <a:pPr marL="0" marR="0" algn="just">
                        <a:lnSpc>
                          <a:spcPct val="150000"/>
                        </a:lnSpc>
                        <a:spcBef>
                          <a:spcPts val="0"/>
                        </a:spcBef>
                        <a:spcAft>
                          <a:spcPts val="0"/>
                        </a:spcAft>
                      </a:pPr>
                      <a:r>
                        <a:rPr lang="en-US" sz="1300" dirty="0">
                          <a:effectLst/>
                        </a:rPr>
                        <a:t>0.965853659</a:t>
                      </a:r>
                      <a:endParaRPr lang="en-US" sz="1300" b="1" dirty="0">
                        <a:effectLst/>
                        <a:latin typeface="Times New Roman" panose="02020603050405020304" pitchFamily="18" charset="0"/>
                        <a:ea typeface="Calibri" panose="020F0502020204030204" pitchFamily="34" charset="0"/>
                        <a:cs typeface="Cordia New"/>
                      </a:endParaRPr>
                    </a:p>
                  </a:txBody>
                  <a:tcPr marL="68580" marR="68580" marT="0" marB="0"/>
                </a:tc>
                <a:tc>
                  <a:txBody>
                    <a:bodyPr/>
                    <a:lstStyle/>
                    <a:p>
                      <a:pPr marL="0" marR="0" algn="just">
                        <a:lnSpc>
                          <a:spcPct val="150000"/>
                        </a:lnSpc>
                        <a:spcBef>
                          <a:spcPts val="0"/>
                        </a:spcBef>
                        <a:spcAft>
                          <a:spcPts val="0"/>
                        </a:spcAft>
                      </a:pPr>
                      <a:r>
                        <a:rPr lang="en-US" sz="1300" dirty="0">
                          <a:effectLst/>
                        </a:rPr>
                        <a:t>2.4</a:t>
                      </a:r>
                      <a:endParaRPr lang="en-US" sz="1300" b="1" dirty="0">
                        <a:effectLst/>
                        <a:latin typeface="Times New Roman" panose="02020603050405020304" pitchFamily="18" charset="0"/>
                        <a:ea typeface="Calibri" panose="020F0502020204030204" pitchFamily="34" charset="0"/>
                        <a:cs typeface="Cordia New"/>
                      </a:endParaRPr>
                    </a:p>
                  </a:txBody>
                  <a:tcPr marL="68580" marR="68580" marT="0" marB="0"/>
                </a:tc>
                <a:tc>
                  <a:txBody>
                    <a:bodyPr/>
                    <a:lstStyle/>
                    <a:p>
                      <a:pPr marL="0" marR="0" algn="just">
                        <a:lnSpc>
                          <a:spcPct val="150000"/>
                        </a:lnSpc>
                        <a:spcBef>
                          <a:spcPts val="0"/>
                        </a:spcBef>
                        <a:spcAft>
                          <a:spcPts val="0"/>
                        </a:spcAft>
                      </a:pPr>
                      <a:r>
                        <a:rPr lang="en-US" sz="1300">
                          <a:effectLst/>
                        </a:rPr>
                        <a:t>0</a:t>
                      </a:r>
                      <a:endParaRPr lang="en-US" sz="1300" b="1">
                        <a:effectLst/>
                        <a:latin typeface="Times New Roman" panose="02020603050405020304" pitchFamily="18" charset="0"/>
                        <a:ea typeface="Calibri" panose="020F0502020204030204" pitchFamily="34" charset="0"/>
                        <a:cs typeface="Cordia New"/>
                      </a:endParaRPr>
                    </a:p>
                  </a:txBody>
                  <a:tcPr marL="68580" marR="68580" marT="0" marB="0"/>
                </a:tc>
                <a:extLst>
                  <a:ext uri="{0D108BD9-81ED-4DB2-BD59-A6C34878D82A}">
                    <a16:rowId xmlns:a16="http://schemas.microsoft.com/office/drawing/2014/main" val="984847697"/>
                  </a:ext>
                </a:extLst>
              </a:tr>
              <a:tr h="419648">
                <a:tc>
                  <a:txBody>
                    <a:bodyPr/>
                    <a:lstStyle/>
                    <a:p>
                      <a:pPr marL="0" marR="0" algn="just">
                        <a:lnSpc>
                          <a:spcPct val="150000"/>
                        </a:lnSpc>
                        <a:spcBef>
                          <a:spcPts val="0"/>
                        </a:spcBef>
                        <a:spcAft>
                          <a:spcPts val="0"/>
                        </a:spcAft>
                      </a:pPr>
                      <a:r>
                        <a:rPr lang="en-US" sz="1300">
                          <a:effectLst/>
                        </a:rPr>
                        <a:t>RAM sử dụng (GB)</a:t>
                      </a:r>
                      <a:endParaRPr lang="en-US" sz="1300" b="1">
                        <a:effectLst/>
                        <a:latin typeface="Times New Roman" panose="02020603050405020304" pitchFamily="18" charset="0"/>
                        <a:ea typeface="Calibri" panose="020F0502020204030204" pitchFamily="34" charset="0"/>
                        <a:cs typeface="Cordia New"/>
                      </a:endParaRPr>
                    </a:p>
                  </a:txBody>
                  <a:tcPr marL="68580" marR="68580" marT="0" marB="0"/>
                </a:tc>
                <a:tc>
                  <a:txBody>
                    <a:bodyPr/>
                    <a:lstStyle/>
                    <a:p>
                      <a:pPr marL="0" marR="0" algn="just">
                        <a:lnSpc>
                          <a:spcPct val="150000"/>
                        </a:lnSpc>
                        <a:spcBef>
                          <a:spcPts val="0"/>
                        </a:spcBef>
                        <a:spcAft>
                          <a:spcPts val="0"/>
                        </a:spcAft>
                      </a:pPr>
                      <a:r>
                        <a:rPr lang="en-US" sz="1300">
                          <a:effectLst/>
                        </a:rPr>
                        <a:t>1.08235321</a:t>
                      </a:r>
                      <a:endParaRPr lang="en-US" sz="1300" b="1">
                        <a:effectLst/>
                        <a:latin typeface="Times New Roman" panose="02020603050405020304" pitchFamily="18" charset="0"/>
                        <a:ea typeface="Calibri" panose="020F0502020204030204" pitchFamily="34" charset="0"/>
                        <a:cs typeface="Cordia New"/>
                      </a:endParaRPr>
                    </a:p>
                  </a:txBody>
                  <a:tcPr marL="68580" marR="68580" marT="0" marB="0"/>
                </a:tc>
                <a:tc>
                  <a:txBody>
                    <a:bodyPr/>
                    <a:lstStyle/>
                    <a:p>
                      <a:pPr marL="0" marR="0" algn="just">
                        <a:lnSpc>
                          <a:spcPct val="150000"/>
                        </a:lnSpc>
                        <a:spcBef>
                          <a:spcPts val="0"/>
                        </a:spcBef>
                        <a:spcAft>
                          <a:spcPts val="0"/>
                        </a:spcAft>
                      </a:pPr>
                      <a:r>
                        <a:rPr lang="en-US" sz="1300">
                          <a:effectLst/>
                        </a:rPr>
                        <a:t>1.082368</a:t>
                      </a:r>
                      <a:endParaRPr lang="en-US" sz="1300" b="1">
                        <a:effectLst/>
                        <a:latin typeface="Times New Roman" panose="02020603050405020304" pitchFamily="18" charset="0"/>
                        <a:ea typeface="Calibri" panose="020F0502020204030204" pitchFamily="34" charset="0"/>
                        <a:cs typeface="Cordia New"/>
                      </a:endParaRPr>
                    </a:p>
                  </a:txBody>
                  <a:tcPr marL="68580" marR="68580" marT="0" marB="0"/>
                </a:tc>
                <a:tc>
                  <a:txBody>
                    <a:bodyPr/>
                    <a:lstStyle/>
                    <a:p>
                      <a:pPr marL="0" marR="0" algn="just">
                        <a:lnSpc>
                          <a:spcPct val="150000"/>
                        </a:lnSpc>
                        <a:spcBef>
                          <a:spcPts val="0"/>
                        </a:spcBef>
                        <a:spcAft>
                          <a:spcPts val="0"/>
                        </a:spcAft>
                      </a:pPr>
                      <a:r>
                        <a:rPr lang="en-US" sz="1300" dirty="0">
                          <a:effectLst/>
                        </a:rPr>
                        <a:t>1.08215501</a:t>
                      </a:r>
                      <a:endParaRPr lang="en-US" sz="1300" b="1" dirty="0">
                        <a:effectLst/>
                        <a:latin typeface="Times New Roman" panose="02020603050405020304" pitchFamily="18" charset="0"/>
                        <a:ea typeface="Calibri" panose="020F0502020204030204" pitchFamily="34" charset="0"/>
                        <a:cs typeface="Cordia New"/>
                      </a:endParaRPr>
                    </a:p>
                  </a:txBody>
                  <a:tcPr marL="68580" marR="68580" marT="0" marB="0"/>
                </a:tc>
                <a:extLst>
                  <a:ext uri="{0D108BD9-81ED-4DB2-BD59-A6C34878D82A}">
                    <a16:rowId xmlns:a16="http://schemas.microsoft.com/office/drawing/2014/main" val="2078790769"/>
                  </a:ext>
                </a:extLst>
              </a:tr>
            </a:tbl>
          </a:graphicData>
        </a:graphic>
      </p:graphicFrame>
      <p:sp>
        <p:nvSpPr>
          <p:cNvPr id="11" name="Rectangle 10"/>
          <p:cNvSpPr/>
          <p:nvPr/>
        </p:nvSpPr>
        <p:spPr>
          <a:xfrm>
            <a:off x="440237" y="1693631"/>
            <a:ext cx="4572000" cy="400110"/>
          </a:xfrm>
          <a:prstGeom prst="rect">
            <a:avLst/>
          </a:prstGeom>
        </p:spPr>
        <p:txBody>
          <a:bodyPr>
            <a:spAutoFit/>
          </a:bodyPr>
          <a:lstStyle/>
          <a:p>
            <a:r>
              <a:rPr lang="en-US" sz="2000" dirty="0" err="1" smtClean="0">
                <a:solidFill>
                  <a:srgbClr val="001F5F"/>
                </a:solidFill>
                <a:ea typeface="Calibri"/>
                <a:cs typeface="Arial"/>
              </a:rPr>
              <a:t>Các</a:t>
            </a:r>
            <a:r>
              <a:rPr lang="en-US" sz="2000" dirty="0" smtClean="0">
                <a:solidFill>
                  <a:srgbClr val="001F5F"/>
                </a:solidFill>
                <a:ea typeface="Calibri"/>
                <a:cs typeface="Arial"/>
              </a:rPr>
              <a:t> </a:t>
            </a:r>
            <a:r>
              <a:rPr lang="en-US" sz="2000" dirty="0" err="1" smtClean="0">
                <a:solidFill>
                  <a:srgbClr val="001F5F"/>
                </a:solidFill>
                <a:ea typeface="Calibri"/>
                <a:cs typeface="Arial"/>
              </a:rPr>
              <a:t>gia</a:t>
            </a:r>
            <a:r>
              <a:rPr lang="en-US" sz="2000" dirty="0" smtClean="0">
                <a:solidFill>
                  <a:srgbClr val="001F5F"/>
                </a:solidFill>
                <a:ea typeface="Calibri"/>
                <a:cs typeface="Arial"/>
              </a:rPr>
              <a:t>́ trị </a:t>
            </a:r>
            <a:r>
              <a:rPr lang="en-US" sz="2000" dirty="0" err="1" smtClean="0">
                <a:solidFill>
                  <a:srgbClr val="001F5F"/>
                </a:solidFill>
                <a:ea typeface="Calibri"/>
                <a:cs typeface="Arial"/>
              </a:rPr>
              <a:t>thông</a:t>
            </a:r>
            <a:r>
              <a:rPr lang="en-US" sz="2000" dirty="0" smtClean="0">
                <a:solidFill>
                  <a:srgbClr val="001F5F"/>
                </a:solidFill>
                <a:ea typeface="Calibri"/>
                <a:cs typeface="Arial"/>
              </a:rPr>
              <a:t> </a:t>
            </a:r>
            <a:r>
              <a:rPr lang="en-US" sz="2000" dirty="0" err="1" smtClean="0">
                <a:solidFill>
                  <a:srgbClr val="001F5F"/>
                </a:solidFill>
                <a:ea typeface="Calibri"/>
                <a:cs typeface="Arial"/>
              </a:rPr>
              <a:t>sô</a:t>
            </a:r>
            <a:r>
              <a:rPr lang="en-US" sz="2000" dirty="0" smtClean="0">
                <a:solidFill>
                  <a:srgbClr val="001F5F"/>
                </a:solidFill>
                <a:ea typeface="Calibri"/>
                <a:cs typeface="Arial"/>
              </a:rPr>
              <a:t>́:</a:t>
            </a:r>
            <a:endParaRPr lang="en-US" dirty="0"/>
          </a:p>
        </p:txBody>
      </p:sp>
    </p:spTree>
    <p:extLst>
      <p:ext uri="{BB962C8B-B14F-4D97-AF65-F5344CB8AC3E}">
        <p14:creationId xmlns:p14="http://schemas.microsoft.com/office/powerpoint/2010/main" val="2430087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8" y="125095"/>
            <a:ext cx="6605687" cy="474489"/>
          </a:xfrm>
          <a:prstGeom prst="rect">
            <a:avLst/>
          </a:prstGeom>
        </p:spPr>
        <p:txBody>
          <a:bodyPr vert="horz" wrap="square" lIns="0" tIns="12700" rIns="0" bIns="0" rtlCol="0" anchor="t">
            <a:spAutoFit/>
          </a:bodyPr>
          <a:lstStyle/>
          <a:p>
            <a:pPr marL="12700">
              <a:spcBef>
                <a:spcPts val="100"/>
              </a:spcBef>
            </a:pPr>
            <a:r>
              <a:rPr dirty="0" err="1"/>
              <a:t>Phần</a:t>
            </a:r>
            <a:r>
              <a:rPr spc="-15" dirty="0"/>
              <a:t> </a:t>
            </a:r>
            <a:r>
              <a:rPr spc="-10" dirty="0"/>
              <a:t>III</a:t>
            </a:r>
            <a:r>
              <a:rPr spc="5" dirty="0"/>
              <a:t> </a:t>
            </a:r>
            <a:r>
              <a:rPr dirty="0"/>
              <a:t>–</a:t>
            </a:r>
            <a:r>
              <a:rPr spc="-5" dirty="0"/>
              <a:t> </a:t>
            </a:r>
            <a:endParaRPr lang="en-US" spc="-5" dirty="0"/>
          </a:p>
        </p:txBody>
      </p:sp>
      <p:sp>
        <p:nvSpPr>
          <p:cNvPr id="6" name="object 6"/>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a:t>Đô</a:t>
            </a:r>
            <a:r>
              <a:rPr lang="en-US" spc="-30" dirty="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ct val="10000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28</a:t>
            </a:fld>
            <a:endParaRPr/>
          </a:p>
        </p:txBody>
      </p:sp>
      <p:sp>
        <p:nvSpPr>
          <p:cNvPr id="5" name="object 5"/>
          <p:cNvSpPr txBox="1"/>
          <p:nvPr/>
        </p:nvSpPr>
        <p:spPr>
          <a:xfrm>
            <a:off x="440237" y="1082489"/>
            <a:ext cx="8264115" cy="399340"/>
          </a:xfrm>
          <a:prstGeom prst="rect">
            <a:avLst/>
          </a:prstGeom>
        </p:spPr>
        <p:txBody>
          <a:bodyPr vert="horz" wrap="square" lIns="0" tIns="53975" rIns="0" bIns="0" rtlCol="0" anchor="t">
            <a:spAutoFit/>
          </a:bodyPr>
          <a:lstStyle/>
          <a:p>
            <a:pPr marL="12700" marR="5080">
              <a:lnSpc>
                <a:spcPts val="2590"/>
              </a:lnSpc>
              <a:spcBef>
                <a:spcPts val="425"/>
              </a:spcBef>
            </a:pPr>
            <a:r>
              <a:rPr lang="en-US" sz="2800" b="1" spc="-5" dirty="0" err="1" smtClean="0">
                <a:solidFill>
                  <a:srgbClr val="001F5F"/>
                </a:solidFill>
                <a:latin typeface="Calibri"/>
                <a:ea typeface="Calibri"/>
                <a:cs typeface="Arial"/>
              </a:rPr>
              <a:t>Kết</a:t>
            </a:r>
            <a:r>
              <a:rPr lang="en-US" sz="2800" b="1" spc="-5" dirty="0" smtClean="0">
                <a:solidFill>
                  <a:srgbClr val="001F5F"/>
                </a:solidFill>
                <a:latin typeface="Calibri"/>
                <a:ea typeface="Calibri"/>
                <a:cs typeface="Arial"/>
              </a:rPr>
              <a:t> quả</a:t>
            </a:r>
            <a:r>
              <a:rPr lang="vi-VN" sz="2800" b="1" spc="-5" dirty="0" smtClean="0">
                <a:solidFill>
                  <a:srgbClr val="001F5F"/>
                </a:solidFill>
                <a:latin typeface="Calibri"/>
                <a:ea typeface="Calibri"/>
                <a:cs typeface="Arial"/>
              </a:rPr>
              <a:t> : </a:t>
            </a:r>
          </a:p>
        </p:txBody>
      </p:sp>
      <p:sp>
        <p:nvSpPr>
          <p:cNvPr id="11" name="Rectangle 10"/>
          <p:cNvSpPr/>
          <p:nvPr/>
        </p:nvSpPr>
        <p:spPr>
          <a:xfrm>
            <a:off x="440237" y="1693631"/>
            <a:ext cx="2316818" cy="707886"/>
          </a:xfrm>
          <a:prstGeom prst="rect">
            <a:avLst/>
          </a:prstGeom>
        </p:spPr>
        <p:txBody>
          <a:bodyPr wrap="square">
            <a:spAutoFit/>
          </a:bodyPr>
          <a:lstStyle/>
          <a:p>
            <a:r>
              <a:rPr lang="en-US" sz="2000" dirty="0" err="1" smtClean="0">
                <a:solidFill>
                  <a:srgbClr val="001F5F"/>
                </a:solidFill>
                <a:ea typeface="Calibri"/>
                <a:cs typeface="Arial"/>
              </a:rPr>
              <a:t>Thời</a:t>
            </a:r>
            <a:r>
              <a:rPr lang="en-US" sz="2000" dirty="0" smtClean="0">
                <a:solidFill>
                  <a:srgbClr val="001F5F"/>
                </a:solidFill>
                <a:ea typeface="Calibri"/>
                <a:cs typeface="Arial"/>
              </a:rPr>
              <a:t> </a:t>
            </a:r>
            <a:r>
              <a:rPr lang="en-US" sz="2000" dirty="0" err="1" smtClean="0">
                <a:solidFill>
                  <a:srgbClr val="001F5F"/>
                </a:solidFill>
                <a:ea typeface="Calibri"/>
                <a:cs typeface="Arial"/>
              </a:rPr>
              <a:t>gian</a:t>
            </a:r>
            <a:r>
              <a:rPr lang="en-US" sz="2000" dirty="0" smtClean="0">
                <a:solidFill>
                  <a:srgbClr val="001F5F"/>
                </a:solidFill>
                <a:ea typeface="Calibri"/>
                <a:cs typeface="Arial"/>
              </a:rPr>
              <a:t> </a:t>
            </a:r>
            <a:r>
              <a:rPr lang="en-US" sz="2000" dirty="0" err="1" smtClean="0">
                <a:solidFill>
                  <a:srgbClr val="001F5F"/>
                </a:solidFill>
                <a:ea typeface="Calibri"/>
                <a:cs typeface="Arial"/>
              </a:rPr>
              <a:t>bầu</a:t>
            </a:r>
            <a:r>
              <a:rPr lang="en-US" sz="2000" dirty="0" smtClean="0">
                <a:solidFill>
                  <a:srgbClr val="001F5F"/>
                </a:solidFill>
                <a:ea typeface="Calibri"/>
                <a:cs typeface="Arial"/>
              </a:rPr>
              <a:t> </a:t>
            </a:r>
            <a:r>
              <a:rPr lang="en-US" sz="2000" dirty="0" err="1" smtClean="0">
                <a:solidFill>
                  <a:srgbClr val="001F5F"/>
                </a:solidFill>
                <a:ea typeface="Calibri"/>
                <a:cs typeface="Arial"/>
              </a:rPr>
              <a:t>cư</a:t>
            </a:r>
            <a:r>
              <a:rPr lang="en-US" sz="2000" dirty="0" smtClean="0">
                <a:solidFill>
                  <a:srgbClr val="001F5F"/>
                </a:solidFill>
                <a:ea typeface="Calibri"/>
                <a:cs typeface="Arial"/>
              </a:rPr>
              <a:t>̉/</a:t>
            </a:r>
            <a:r>
              <a:rPr lang="en-US" sz="2000" dirty="0" err="1" smtClean="0">
                <a:solidFill>
                  <a:srgbClr val="001F5F"/>
                </a:solidFill>
                <a:ea typeface="Calibri"/>
                <a:cs typeface="Arial"/>
              </a:rPr>
              <a:t>sư</a:t>
            </a:r>
            <a:r>
              <a:rPr lang="en-US" sz="2000" dirty="0" smtClean="0">
                <a:solidFill>
                  <a:srgbClr val="001F5F"/>
                </a:solidFill>
                <a:ea typeface="Calibri"/>
                <a:cs typeface="Arial"/>
              </a:rPr>
              <a:t>̉ </a:t>
            </a:r>
            <a:r>
              <a:rPr lang="en-US" sz="2000" dirty="0" err="1" smtClean="0">
                <a:solidFill>
                  <a:srgbClr val="001F5F"/>
                </a:solidFill>
                <a:ea typeface="Calibri"/>
                <a:cs typeface="Arial"/>
              </a:rPr>
              <a:t>dụng</a:t>
            </a:r>
            <a:r>
              <a:rPr lang="en-US" sz="2000" dirty="0" smtClean="0">
                <a:solidFill>
                  <a:srgbClr val="001F5F"/>
                </a:solidFill>
                <a:ea typeface="Calibri"/>
                <a:cs typeface="Arial"/>
              </a:rPr>
              <a:t> CPU</a:t>
            </a:r>
            <a:endParaRPr lang="en-US" dirty="0"/>
          </a:p>
        </p:txBody>
      </p:sp>
      <p:pic>
        <p:nvPicPr>
          <p:cNvPr id="9" name="Picture 8"/>
          <p:cNvPicPr>
            <a:picLocks noChangeAspect="1"/>
          </p:cNvPicPr>
          <p:nvPr/>
        </p:nvPicPr>
        <p:blipFill>
          <a:blip r:embed="rId3"/>
          <a:stretch>
            <a:fillRect/>
          </a:stretch>
        </p:blipFill>
        <p:spPr>
          <a:xfrm>
            <a:off x="2997904" y="1064624"/>
            <a:ext cx="4137187" cy="2542126"/>
          </a:xfrm>
          <a:prstGeom prst="rect">
            <a:avLst/>
          </a:prstGeom>
        </p:spPr>
      </p:pic>
      <p:sp>
        <p:nvSpPr>
          <p:cNvPr id="12" name="Rectangle 11"/>
          <p:cNvSpPr/>
          <p:nvPr/>
        </p:nvSpPr>
        <p:spPr>
          <a:xfrm>
            <a:off x="440237" y="5319808"/>
            <a:ext cx="2557667" cy="707886"/>
          </a:xfrm>
          <a:prstGeom prst="rect">
            <a:avLst/>
          </a:prstGeom>
        </p:spPr>
        <p:txBody>
          <a:bodyPr wrap="square">
            <a:spAutoFit/>
          </a:bodyPr>
          <a:lstStyle/>
          <a:p>
            <a:r>
              <a:rPr lang="en-US" sz="2000" dirty="0" err="1" smtClean="0">
                <a:solidFill>
                  <a:srgbClr val="001F5F"/>
                </a:solidFill>
                <a:cs typeface="Arial"/>
              </a:rPr>
              <a:t>Thời</a:t>
            </a:r>
            <a:r>
              <a:rPr lang="en-US" sz="2000" dirty="0" smtClean="0">
                <a:solidFill>
                  <a:srgbClr val="001F5F"/>
                </a:solidFill>
                <a:cs typeface="Arial"/>
              </a:rPr>
              <a:t> </a:t>
            </a:r>
            <a:r>
              <a:rPr lang="en-US" sz="2000" dirty="0" err="1" smtClean="0">
                <a:solidFill>
                  <a:srgbClr val="001F5F"/>
                </a:solidFill>
                <a:cs typeface="Arial"/>
              </a:rPr>
              <a:t>gian</a:t>
            </a:r>
            <a:r>
              <a:rPr lang="en-US" sz="2000" dirty="0" smtClean="0">
                <a:solidFill>
                  <a:srgbClr val="001F5F"/>
                </a:solidFill>
                <a:cs typeface="Arial"/>
              </a:rPr>
              <a:t> </a:t>
            </a:r>
            <a:r>
              <a:rPr lang="en-US" sz="2000" dirty="0" err="1" smtClean="0">
                <a:solidFill>
                  <a:srgbClr val="001F5F"/>
                </a:solidFill>
                <a:cs typeface="Arial"/>
              </a:rPr>
              <a:t>bầu</a:t>
            </a:r>
            <a:r>
              <a:rPr lang="en-US" sz="2000" dirty="0" smtClean="0">
                <a:solidFill>
                  <a:srgbClr val="001F5F"/>
                </a:solidFill>
                <a:cs typeface="Arial"/>
              </a:rPr>
              <a:t> </a:t>
            </a:r>
            <a:r>
              <a:rPr lang="en-US" sz="2000" dirty="0" err="1" smtClean="0">
                <a:solidFill>
                  <a:srgbClr val="001F5F"/>
                </a:solidFill>
                <a:cs typeface="Arial"/>
              </a:rPr>
              <a:t>cư</a:t>
            </a:r>
            <a:r>
              <a:rPr lang="en-US" sz="2000" dirty="0" smtClean="0">
                <a:solidFill>
                  <a:srgbClr val="001F5F"/>
                </a:solidFill>
                <a:cs typeface="Arial"/>
              </a:rPr>
              <a:t>̉/ </a:t>
            </a:r>
            <a:r>
              <a:rPr lang="en-US" sz="2000" dirty="0" err="1" smtClean="0">
                <a:solidFill>
                  <a:srgbClr val="001F5F"/>
                </a:solidFill>
                <a:cs typeface="Arial"/>
              </a:rPr>
              <a:t>sư</a:t>
            </a:r>
            <a:r>
              <a:rPr lang="en-US" sz="2000" dirty="0" smtClean="0">
                <a:solidFill>
                  <a:srgbClr val="001F5F"/>
                </a:solidFill>
                <a:cs typeface="Arial"/>
              </a:rPr>
              <a:t>̉ </a:t>
            </a:r>
            <a:r>
              <a:rPr lang="en-US" sz="2000" dirty="0" err="1" smtClean="0">
                <a:solidFill>
                  <a:srgbClr val="001F5F"/>
                </a:solidFill>
                <a:cs typeface="Arial"/>
              </a:rPr>
              <a:t>dụng</a:t>
            </a:r>
            <a:r>
              <a:rPr lang="en-US" sz="2000" dirty="0" smtClean="0">
                <a:solidFill>
                  <a:srgbClr val="001F5F"/>
                </a:solidFill>
                <a:cs typeface="Arial"/>
              </a:rPr>
              <a:t> RAM</a:t>
            </a:r>
            <a:endParaRPr lang="en-US" dirty="0"/>
          </a:p>
        </p:txBody>
      </p:sp>
      <p:pic>
        <p:nvPicPr>
          <p:cNvPr id="10" name="Picture 9"/>
          <p:cNvPicPr>
            <a:picLocks noChangeAspect="1"/>
          </p:cNvPicPr>
          <p:nvPr/>
        </p:nvPicPr>
        <p:blipFill>
          <a:blip r:embed="rId4"/>
          <a:stretch>
            <a:fillRect/>
          </a:stretch>
        </p:blipFill>
        <p:spPr>
          <a:xfrm>
            <a:off x="3047852" y="3961324"/>
            <a:ext cx="4087239" cy="2370203"/>
          </a:xfrm>
          <a:prstGeom prst="rect">
            <a:avLst/>
          </a:prstGeom>
        </p:spPr>
      </p:pic>
    </p:spTree>
    <p:extLst>
      <p:ext uri="{BB962C8B-B14F-4D97-AF65-F5344CB8AC3E}">
        <p14:creationId xmlns:p14="http://schemas.microsoft.com/office/powerpoint/2010/main" val="697546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8" y="125095"/>
            <a:ext cx="6605687" cy="474489"/>
          </a:xfrm>
          <a:prstGeom prst="rect">
            <a:avLst/>
          </a:prstGeom>
        </p:spPr>
        <p:txBody>
          <a:bodyPr vert="horz" wrap="square" lIns="0" tIns="12700" rIns="0" bIns="0" rtlCol="0" anchor="t">
            <a:spAutoFit/>
          </a:bodyPr>
          <a:lstStyle/>
          <a:p>
            <a:pPr marL="12700">
              <a:spcBef>
                <a:spcPts val="100"/>
              </a:spcBef>
            </a:pPr>
            <a:r>
              <a:rPr dirty="0" err="1"/>
              <a:t>Phần</a:t>
            </a:r>
            <a:r>
              <a:rPr spc="-15" dirty="0"/>
              <a:t> </a:t>
            </a:r>
            <a:r>
              <a:rPr spc="-10" dirty="0"/>
              <a:t>III</a:t>
            </a:r>
            <a:r>
              <a:rPr spc="5" dirty="0"/>
              <a:t> </a:t>
            </a:r>
            <a:r>
              <a:rPr dirty="0"/>
              <a:t>–</a:t>
            </a:r>
            <a:r>
              <a:rPr spc="-5" dirty="0"/>
              <a:t> </a:t>
            </a:r>
            <a:endParaRPr lang="en-US" spc="-5" dirty="0"/>
          </a:p>
        </p:txBody>
      </p:sp>
      <p:sp>
        <p:nvSpPr>
          <p:cNvPr id="6" name="object 6"/>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a:t>Đô</a:t>
            </a:r>
            <a:r>
              <a:rPr lang="en-US" spc="-30" dirty="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ct val="10000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29</a:t>
            </a:fld>
            <a:endParaRPr/>
          </a:p>
        </p:txBody>
      </p:sp>
      <p:sp>
        <p:nvSpPr>
          <p:cNvPr id="5" name="object 5"/>
          <p:cNvSpPr txBox="1"/>
          <p:nvPr/>
        </p:nvSpPr>
        <p:spPr>
          <a:xfrm>
            <a:off x="440237" y="1082489"/>
            <a:ext cx="8264115" cy="4837863"/>
          </a:xfrm>
          <a:prstGeom prst="rect">
            <a:avLst/>
          </a:prstGeom>
        </p:spPr>
        <p:txBody>
          <a:bodyPr vert="horz" wrap="square" lIns="0" tIns="53975" rIns="0" bIns="0" rtlCol="0" anchor="t">
            <a:spAutoFit/>
          </a:bodyPr>
          <a:lstStyle/>
          <a:p>
            <a:pPr marL="12700" marR="5080">
              <a:lnSpc>
                <a:spcPts val="2590"/>
              </a:lnSpc>
              <a:spcBef>
                <a:spcPts val="425"/>
              </a:spcBef>
            </a:pPr>
            <a:r>
              <a:rPr lang="en-US" sz="2800" b="1" spc="-5" dirty="0" err="1" smtClean="0">
                <a:solidFill>
                  <a:srgbClr val="001F5F"/>
                </a:solidFill>
                <a:latin typeface="Calibri"/>
                <a:ea typeface="Calibri"/>
                <a:cs typeface="Arial"/>
              </a:rPr>
              <a:t>Đánh</a:t>
            </a:r>
            <a:r>
              <a:rPr lang="en-US" sz="2800" b="1" spc="-5" dirty="0" smtClean="0">
                <a:solidFill>
                  <a:srgbClr val="001F5F"/>
                </a:solidFill>
                <a:latin typeface="Calibri"/>
                <a:ea typeface="Calibri"/>
                <a:cs typeface="Arial"/>
              </a:rPr>
              <a:t> </a:t>
            </a:r>
            <a:r>
              <a:rPr lang="en-US" sz="2800" b="1" spc="-5" dirty="0" err="1" smtClean="0">
                <a:solidFill>
                  <a:srgbClr val="001F5F"/>
                </a:solidFill>
                <a:latin typeface="Calibri"/>
                <a:ea typeface="Calibri"/>
                <a:cs typeface="Arial"/>
              </a:rPr>
              <a:t>gia</a:t>
            </a:r>
            <a:r>
              <a:rPr lang="en-US" sz="2800" b="1" spc="-5" dirty="0" smtClean="0">
                <a:solidFill>
                  <a:srgbClr val="001F5F"/>
                </a:solidFill>
                <a:latin typeface="Calibri"/>
                <a:ea typeface="Calibri"/>
                <a:cs typeface="Arial"/>
              </a:rPr>
              <a:t>́</a:t>
            </a:r>
            <a:r>
              <a:rPr lang="vi-VN" sz="2800" b="1" spc="-5" dirty="0" smtClean="0">
                <a:solidFill>
                  <a:srgbClr val="001F5F"/>
                </a:solidFill>
                <a:latin typeface="Calibri"/>
                <a:ea typeface="Calibri"/>
                <a:cs typeface="Arial"/>
              </a:rPr>
              <a:t> : </a:t>
            </a:r>
          </a:p>
          <a:p>
            <a:pPr marL="12700">
              <a:spcBef>
                <a:spcPts val="725"/>
              </a:spcBef>
            </a:pPr>
            <a:r>
              <a:rPr lang="en-US" sz="2000" dirty="0">
                <a:solidFill>
                  <a:srgbClr val="001F5F"/>
                </a:solidFill>
                <a:ea typeface="Calibri"/>
                <a:cs typeface="Arial"/>
              </a:rPr>
              <a:t> </a:t>
            </a:r>
            <a:r>
              <a:rPr lang="vi-VN" sz="2000" dirty="0">
                <a:solidFill>
                  <a:srgbClr val="001F5F"/>
                </a:solidFill>
                <a:ea typeface="Calibri"/>
                <a:cs typeface="Arial"/>
              </a:rPr>
              <a:t>- Lưu lượng Network In/Out ổn định, không có sự thay đổi.</a:t>
            </a:r>
          </a:p>
          <a:p>
            <a:pPr marL="12700">
              <a:spcBef>
                <a:spcPts val="725"/>
              </a:spcBef>
            </a:pPr>
            <a:r>
              <a:rPr lang="vi-VN" sz="2000" dirty="0">
                <a:solidFill>
                  <a:srgbClr val="001F5F"/>
                </a:solidFill>
                <a:ea typeface="Calibri"/>
                <a:cs typeface="Arial"/>
              </a:rPr>
              <a:t>- Thời gian tái bầu chọn (time_elected) dao động trong khoảng từ 1.0 đến 1.003 giây cho tất cả các nút. Điều này cho thấy quá trình bầu chọn diễn ra khá nhanh và không có sự chênh lệch lớn giữa các nút. Thời gian tái bầu chọn tương đối ổn định trong suốt quá trình bầu chọn, cho thấy rằng các nút đã hoàn thành nhiệm vụ bầu chọn của mình mà không gặp phải vấn đề lớn về thời gian.</a:t>
            </a:r>
          </a:p>
          <a:p>
            <a:pPr marL="12700">
              <a:spcBef>
                <a:spcPts val="725"/>
              </a:spcBef>
            </a:pPr>
            <a:r>
              <a:rPr lang="vi-VN" sz="2000" dirty="0">
                <a:solidFill>
                  <a:srgbClr val="001F5F"/>
                </a:solidFill>
                <a:ea typeface="Calibri"/>
                <a:cs typeface="Arial"/>
              </a:rPr>
              <a:t>- Mức sử dụng CPU của các nút thấp, dao động từ 0% đến 2.4%. Điều này cho thấy việc bầu cử trong hệ thống Raft không yêu cầu tài nguyên CPU cao.</a:t>
            </a:r>
          </a:p>
          <a:p>
            <a:pPr marL="12700">
              <a:spcBef>
                <a:spcPts val="725"/>
              </a:spcBef>
            </a:pPr>
            <a:r>
              <a:rPr lang="vi-VN" sz="2000" dirty="0">
                <a:solidFill>
                  <a:srgbClr val="001F5F"/>
                </a:solidFill>
                <a:ea typeface="Calibri"/>
                <a:cs typeface="Arial"/>
              </a:rPr>
              <a:t>- Lượng RAM được sử dụng ổn định ở mức khoảng 1 GB trên mỗi nút trong suốt quá trình bầu cử, với một chút thay đổi nhỏ giữa các kỳ</a:t>
            </a:r>
          </a:p>
          <a:p>
            <a:pPr marL="12700">
              <a:spcBef>
                <a:spcPts val="725"/>
              </a:spcBef>
            </a:pPr>
            <a:endParaRPr lang="vi-VN" sz="2000" dirty="0">
              <a:solidFill>
                <a:srgbClr val="001F5F"/>
              </a:solidFill>
              <a:latin typeface="Calibri"/>
              <a:ea typeface="Calibri"/>
              <a:cs typeface="Arial"/>
            </a:endParaRPr>
          </a:p>
        </p:txBody>
      </p:sp>
    </p:spTree>
    <p:extLst>
      <p:ext uri="{BB962C8B-B14F-4D97-AF65-F5344CB8AC3E}">
        <p14:creationId xmlns:p14="http://schemas.microsoft.com/office/powerpoint/2010/main" val="1026058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prstGeom prst="rect">
            <a:avLst/>
          </a:prstGeom>
        </p:spPr>
        <p:txBody>
          <a:bodyPr vert="horz" wrap="square" lIns="0" tIns="12700" rIns="0" bIns="0" rtlCol="0" anchor="t">
            <a:spAutoFit/>
          </a:bodyPr>
          <a:lstStyle/>
          <a:p>
            <a:pPr marL="12700">
              <a:spcBef>
                <a:spcPts val="100"/>
              </a:spcBef>
            </a:pPr>
            <a:r>
              <a:rPr err="1"/>
              <a:t>Phần</a:t>
            </a:r>
            <a:r>
              <a:rPr spc="-15"/>
              <a:t> </a:t>
            </a:r>
            <a:r>
              <a:t>I –</a:t>
            </a:r>
            <a:r>
              <a:rPr spc="-15"/>
              <a:t> </a:t>
            </a:r>
            <a:r>
              <a:rPr lang="vi-VN" spc="-15"/>
              <a:t>Giới thiệu</a:t>
            </a:r>
          </a:p>
        </p:txBody>
      </p:sp>
      <p:sp>
        <p:nvSpPr>
          <p:cNvPr id="25" name="object 25"/>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lang="en-US" dirty="0" smtClean="0"/>
              <a:t>–</a:t>
            </a:r>
            <a:r>
              <a:rPr spc="-15" dirty="0" smtClean="0"/>
              <a:t> </a:t>
            </a:r>
            <a:r>
              <a:rPr lang="en-US" spc="-30" dirty="0" err="1" smtClean="0"/>
              <a:t>Đô</a:t>
            </a:r>
            <a:r>
              <a:rPr lang="en-US" spc="-30" dirty="0" smtClean="0"/>
              <a:t>̀ </a:t>
            </a:r>
            <a:r>
              <a:rPr lang="en-US" spc="-30" dirty="0" err="1" smtClean="0"/>
              <a:t>án</a:t>
            </a:r>
            <a:r>
              <a:rPr lang="en-US" spc="-30" dirty="0" smtClean="0"/>
              <a:t> </a:t>
            </a:r>
            <a:r>
              <a:rPr lang="en-US" spc="-30" dirty="0" err="1" smtClean="0"/>
              <a:t>chuyên</a:t>
            </a:r>
            <a:r>
              <a:rPr lang="en-US" spc="-30" dirty="0" smtClean="0"/>
              <a:t> </a:t>
            </a:r>
            <a:r>
              <a:rPr lang="en-US" spc="-30" dirty="0" err="1" smtClean="0"/>
              <a:t>ngành</a:t>
            </a:r>
            <a:endParaRPr dirty="0"/>
          </a:p>
          <a:p>
            <a:pPr algn="ctr">
              <a:lnSpc>
                <a:spcPct val="100000"/>
              </a:lnSpc>
            </a:pPr>
            <a:r>
              <a:rPr b="0" i="0" spc="-5" dirty="0">
                <a:latin typeface="Calibri"/>
                <a:cs typeface="Calibri"/>
              </a:rPr>
              <a:t>University</a:t>
            </a:r>
            <a:r>
              <a:rPr b="0" i="0" spc="-15" dirty="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a:t>
            </a:fld>
            <a:endParaRPr/>
          </a:p>
        </p:txBody>
      </p:sp>
      <p:sp>
        <p:nvSpPr>
          <p:cNvPr id="32" name="Rectangle 31"/>
          <p:cNvSpPr/>
          <p:nvPr/>
        </p:nvSpPr>
        <p:spPr>
          <a:xfrm>
            <a:off x="538452" y="2650934"/>
            <a:ext cx="8070384" cy="1815882"/>
          </a:xfrm>
          <a:prstGeom prst="rect">
            <a:avLst/>
          </a:prstGeom>
        </p:spPr>
        <p:txBody>
          <a:bodyPr wrap="square" lIns="91440" tIns="45720" rIns="91440" bIns="45720" anchor="t">
            <a:spAutoFit/>
          </a:bodyPr>
          <a:lstStyle/>
          <a:p>
            <a:pPr marL="342900" indent="-342900">
              <a:buFont typeface="Arial"/>
              <a:buChar char="•"/>
            </a:pPr>
            <a:r>
              <a:rPr lang="en-US" sz="2800" dirty="0" smtClean="0">
                <a:ea typeface="Calibri"/>
                <a:cs typeface="Calibri"/>
              </a:rPr>
              <a:t>Do Linux Foundation </a:t>
            </a:r>
            <a:r>
              <a:rPr lang="en-US" sz="2800" dirty="0" err="1" smtClean="0">
                <a:ea typeface="Calibri"/>
                <a:cs typeface="Calibri"/>
              </a:rPr>
              <a:t>phát</a:t>
            </a:r>
            <a:r>
              <a:rPr lang="en-US" sz="2800" dirty="0" smtClean="0">
                <a:ea typeface="Calibri"/>
                <a:cs typeface="Calibri"/>
              </a:rPr>
              <a:t> </a:t>
            </a:r>
            <a:r>
              <a:rPr lang="en-US" sz="2800" dirty="0" err="1" smtClean="0">
                <a:ea typeface="Calibri"/>
                <a:cs typeface="Calibri"/>
              </a:rPr>
              <a:t>triển</a:t>
            </a:r>
            <a:r>
              <a:rPr lang="en-US" sz="2800" dirty="0" smtClean="0">
                <a:ea typeface="Calibri"/>
                <a:cs typeface="Calibri"/>
              </a:rPr>
              <a:t>.</a:t>
            </a:r>
            <a:endParaRPr lang="en-US" sz="2800" dirty="0">
              <a:ea typeface="Calibri"/>
              <a:cs typeface="Calibri"/>
            </a:endParaRPr>
          </a:p>
          <a:p>
            <a:pPr marL="342900" indent="-342900">
              <a:buFont typeface="Arial"/>
              <a:buChar char="•"/>
            </a:pPr>
            <a:r>
              <a:rPr lang="en-US" sz="2800" dirty="0" err="1" smtClean="0"/>
              <a:t>Hô</a:t>
            </a:r>
            <a:r>
              <a:rPr lang="en-US" sz="2800" dirty="0" smtClean="0"/>
              <a:t>̉ </a:t>
            </a:r>
            <a:r>
              <a:rPr lang="en-US" sz="2800" dirty="0" err="1" smtClean="0"/>
              <a:t>trơ</a:t>
            </a:r>
            <a:r>
              <a:rPr lang="en-US" sz="2800" dirty="0" smtClean="0"/>
              <a:t>̣ </a:t>
            </a:r>
            <a:r>
              <a:rPr lang="en-US" sz="2800" dirty="0" err="1" smtClean="0"/>
              <a:t>tích</a:t>
            </a:r>
            <a:r>
              <a:rPr lang="en-US" sz="2800" dirty="0" smtClean="0"/>
              <a:t> </a:t>
            </a:r>
            <a:r>
              <a:rPr lang="en-US" sz="2800" dirty="0" err="1" smtClean="0"/>
              <a:t>hợp</a:t>
            </a:r>
            <a:r>
              <a:rPr lang="en-US" sz="2800" dirty="0" smtClean="0"/>
              <a:t> </a:t>
            </a:r>
            <a:r>
              <a:rPr lang="en-US" sz="2800" dirty="0" err="1" smtClean="0"/>
              <a:t>nhiều</a:t>
            </a:r>
            <a:r>
              <a:rPr lang="en-US" sz="2800" dirty="0" smtClean="0"/>
              <a:t> </a:t>
            </a:r>
            <a:r>
              <a:rPr lang="en-US" sz="2800" dirty="0" err="1" smtClean="0"/>
              <a:t>cơ</a:t>
            </a:r>
            <a:r>
              <a:rPr lang="en-US" sz="2800" dirty="0" smtClean="0"/>
              <a:t> </a:t>
            </a:r>
            <a:r>
              <a:rPr lang="en-US" sz="2800" dirty="0" err="1" smtClean="0"/>
              <a:t>chê</a:t>
            </a:r>
            <a:r>
              <a:rPr lang="en-US" sz="2800" dirty="0" smtClean="0"/>
              <a:t>́ </a:t>
            </a:r>
            <a:r>
              <a:rPr lang="en-US" sz="2800" dirty="0" err="1" smtClean="0"/>
              <a:t>đồng</a:t>
            </a:r>
            <a:r>
              <a:rPr lang="en-US" sz="2800" dirty="0" smtClean="0"/>
              <a:t> </a:t>
            </a:r>
            <a:r>
              <a:rPr lang="en-US" sz="2800" dirty="0" err="1" smtClean="0"/>
              <a:t>thuận</a:t>
            </a:r>
            <a:r>
              <a:rPr lang="en-US" sz="2800" dirty="0" smtClean="0"/>
              <a:t> </a:t>
            </a:r>
            <a:r>
              <a:rPr lang="en-US" sz="2800" dirty="0" err="1" smtClean="0"/>
              <a:t>khác</a:t>
            </a:r>
            <a:r>
              <a:rPr lang="en-US" sz="2800" dirty="0" smtClean="0"/>
              <a:t> </a:t>
            </a:r>
            <a:r>
              <a:rPr lang="en-US" sz="2800" dirty="0" err="1" smtClean="0"/>
              <a:t>nhau</a:t>
            </a:r>
            <a:r>
              <a:rPr lang="en-US" sz="2800" dirty="0" smtClean="0"/>
              <a:t> </a:t>
            </a:r>
            <a:r>
              <a:rPr lang="en-US" sz="2800" dirty="0" err="1" smtClean="0"/>
              <a:t>như</a:t>
            </a:r>
            <a:r>
              <a:rPr lang="en-US" sz="2800" dirty="0" smtClean="0"/>
              <a:t> Kafka, Raft, </a:t>
            </a:r>
            <a:r>
              <a:rPr lang="en-US" sz="2800" dirty="0" smtClean="0"/>
              <a:t>... </a:t>
            </a:r>
            <a:r>
              <a:rPr lang="en-US" sz="2800" dirty="0" err="1" smtClean="0"/>
              <a:t>đê</a:t>
            </a:r>
            <a:r>
              <a:rPr lang="en-US" sz="2800" dirty="0" smtClean="0"/>
              <a:t>̉ </a:t>
            </a:r>
            <a:r>
              <a:rPr lang="en-US" sz="2800" dirty="0" err="1" smtClean="0"/>
              <a:t>đảm</a:t>
            </a:r>
            <a:r>
              <a:rPr lang="en-US" sz="2800" dirty="0" smtClean="0"/>
              <a:t> </a:t>
            </a:r>
            <a:r>
              <a:rPr lang="en-US" sz="2800" dirty="0" err="1" smtClean="0"/>
              <a:t>bảo</a:t>
            </a:r>
            <a:r>
              <a:rPr lang="en-US" sz="2800" dirty="0" smtClean="0"/>
              <a:t> </a:t>
            </a:r>
            <a:r>
              <a:rPr lang="en-US" sz="2800" dirty="0" err="1" smtClean="0"/>
              <a:t>tính</a:t>
            </a:r>
            <a:r>
              <a:rPr lang="en-US" sz="2800" dirty="0" smtClean="0"/>
              <a:t> </a:t>
            </a:r>
            <a:r>
              <a:rPr lang="en-US" sz="2800" dirty="0" err="1" smtClean="0"/>
              <a:t>toàn</a:t>
            </a:r>
            <a:r>
              <a:rPr lang="en-US" sz="2800" dirty="0" smtClean="0"/>
              <a:t> </a:t>
            </a:r>
            <a:r>
              <a:rPr lang="en-US" sz="2800" dirty="0" err="1" smtClean="0"/>
              <a:t>vẹn</a:t>
            </a:r>
            <a:r>
              <a:rPr lang="en-US" sz="2800" dirty="0" smtClean="0"/>
              <a:t> </a:t>
            </a:r>
            <a:r>
              <a:rPr lang="en-US" sz="2800" dirty="0" err="1" smtClean="0"/>
              <a:t>của</a:t>
            </a:r>
            <a:r>
              <a:rPr lang="en-US" sz="2800" dirty="0" smtClean="0"/>
              <a:t> </a:t>
            </a:r>
            <a:r>
              <a:rPr lang="en-US" sz="2800" dirty="0" err="1" smtClean="0"/>
              <a:t>dư</a:t>
            </a:r>
            <a:r>
              <a:rPr lang="en-US" sz="2800" dirty="0" smtClean="0"/>
              <a:t>̃ </a:t>
            </a:r>
            <a:r>
              <a:rPr lang="en-US" sz="2800" dirty="0" err="1" smtClean="0"/>
              <a:t>liệu</a:t>
            </a:r>
            <a:r>
              <a:rPr lang="en-US" sz="2800" dirty="0" smtClean="0"/>
              <a:t> </a:t>
            </a:r>
            <a:r>
              <a:rPr lang="en-US" sz="2800" dirty="0" err="1" smtClean="0"/>
              <a:t>va</a:t>
            </a:r>
            <a:r>
              <a:rPr lang="en-US" sz="2800" dirty="0" smtClean="0"/>
              <a:t>̀ </a:t>
            </a:r>
            <a:r>
              <a:rPr lang="en-US" sz="2800" dirty="0" err="1" smtClean="0"/>
              <a:t>đô</a:t>
            </a:r>
            <a:r>
              <a:rPr lang="en-US" sz="2800" dirty="0" smtClean="0"/>
              <a:t>̣ tin </a:t>
            </a:r>
            <a:r>
              <a:rPr lang="en-US" sz="2800" dirty="0" err="1" smtClean="0"/>
              <a:t>cậy</a:t>
            </a:r>
            <a:r>
              <a:rPr lang="en-US" sz="2800" dirty="0" smtClean="0"/>
              <a:t> </a:t>
            </a:r>
            <a:r>
              <a:rPr lang="en-US" sz="2800" dirty="0" err="1" smtClean="0"/>
              <a:t>của</a:t>
            </a:r>
            <a:r>
              <a:rPr lang="en-US" sz="2800" dirty="0" smtClean="0"/>
              <a:t> </a:t>
            </a:r>
            <a:r>
              <a:rPr lang="en-US" sz="2800" dirty="0" err="1" smtClean="0"/>
              <a:t>hê</a:t>
            </a:r>
            <a:r>
              <a:rPr lang="en-US" sz="2800" dirty="0" smtClean="0"/>
              <a:t>̣ </a:t>
            </a:r>
            <a:r>
              <a:rPr lang="en-US" sz="2800" dirty="0" err="1" smtClean="0"/>
              <a:t>thống</a:t>
            </a:r>
            <a:r>
              <a:rPr lang="en-US" sz="2800" dirty="0" smtClean="0"/>
              <a:t> </a:t>
            </a:r>
            <a:r>
              <a:rPr lang="en-US" sz="2800" dirty="0" err="1" smtClean="0"/>
              <a:t>Hyperledger</a:t>
            </a:r>
            <a:r>
              <a:rPr lang="en-US" sz="2800" dirty="0" smtClean="0"/>
              <a:t> Fabric.</a:t>
            </a:r>
            <a:endParaRPr lang="en-US" sz="2800" dirty="0">
              <a:ea typeface="Calibri"/>
              <a:cs typeface="Calibri"/>
            </a:endParaRPr>
          </a:p>
        </p:txBody>
      </p:sp>
      <p:sp>
        <p:nvSpPr>
          <p:cNvPr id="8" name="object 24"/>
          <p:cNvSpPr txBox="1"/>
          <p:nvPr/>
        </p:nvSpPr>
        <p:spPr>
          <a:xfrm>
            <a:off x="817841" y="1675315"/>
            <a:ext cx="4582795" cy="566822"/>
          </a:xfrm>
          <a:prstGeom prst="rect">
            <a:avLst/>
          </a:prstGeom>
        </p:spPr>
        <p:txBody>
          <a:bodyPr vert="horz" wrap="square" lIns="0" tIns="12700" rIns="0" bIns="0" rtlCol="0" anchor="t">
            <a:spAutoFit/>
          </a:bodyPr>
          <a:lstStyle/>
          <a:p>
            <a:pPr marL="12700">
              <a:lnSpc>
                <a:spcPct val="100000"/>
              </a:lnSpc>
              <a:spcBef>
                <a:spcPts val="100"/>
              </a:spcBef>
            </a:pPr>
            <a:r>
              <a:rPr lang="en-US" sz="3600" b="1" spc="-5" dirty="0" err="1" smtClean="0">
                <a:solidFill>
                  <a:srgbClr val="4471C4"/>
                </a:solidFill>
                <a:latin typeface="Calibri"/>
                <a:cs typeface="Calibri"/>
              </a:rPr>
              <a:t>Hyperledger</a:t>
            </a:r>
            <a:r>
              <a:rPr lang="en-US" sz="3600" b="1" spc="-5" dirty="0" smtClean="0">
                <a:solidFill>
                  <a:srgbClr val="4471C4"/>
                </a:solidFill>
                <a:latin typeface="Calibri"/>
                <a:cs typeface="Calibri"/>
              </a:rPr>
              <a:t> Fabric</a:t>
            </a:r>
            <a:r>
              <a:rPr sz="3600" b="1" spc="-15" dirty="0" smtClean="0">
                <a:solidFill>
                  <a:srgbClr val="4471C4"/>
                </a:solidFill>
                <a:latin typeface="Calibri"/>
                <a:cs typeface="Calibri"/>
              </a:rPr>
              <a:t>:</a:t>
            </a:r>
            <a:endParaRPr sz="3600" b="1" spc="-15" dirty="0">
              <a:solidFill>
                <a:srgbClr val="4471C4"/>
              </a:solidFill>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7219" y="786380"/>
            <a:ext cx="8105396" cy="5397256"/>
          </a:xfrm>
          <a:prstGeom prst="rect">
            <a:avLst/>
          </a:prstGeom>
        </p:spPr>
      </p:pic>
      <p:sp>
        <p:nvSpPr>
          <p:cNvPr id="3" name="object 3"/>
          <p:cNvSpPr txBox="1"/>
          <p:nvPr/>
        </p:nvSpPr>
        <p:spPr>
          <a:xfrm>
            <a:off x="944880" y="4355591"/>
            <a:ext cx="7265034" cy="1394460"/>
          </a:xfrm>
          <a:prstGeom prst="rect">
            <a:avLst/>
          </a:prstGeom>
          <a:solidFill>
            <a:srgbClr val="000000">
              <a:alpha val="50195"/>
            </a:srgbClr>
          </a:solidFill>
          <a:ln w="12700">
            <a:solidFill>
              <a:srgbClr val="4471C4"/>
            </a:solidFill>
          </a:ln>
        </p:spPr>
        <p:txBody>
          <a:bodyPr vert="horz" wrap="square" lIns="0" tIns="81280" rIns="0" bIns="0" rtlCol="0">
            <a:spAutoFit/>
          </a:bodyPr>
          <a:lstStyle/>
          <a:p>
            <a:pPr marL="904240" marR="894080" indent="51435">
              <a:lnSpc>
                <a:spcPts val="4970"/>
              </a:lnSpc>
              <a:spcBef>
                <a:spcPts val="640"/>
              </a:spcBef>
            </a:pPr>
            <a:r>
              <a:rPr sz="4600" b="1" spc="-5">
                <a:solidFill>
                  <a:srgbClr val="FFFFFF"/>
                </a:solidFill>
                <a:latin typeface="Arial"/>
                <a:cs typeface="Arial"/>
              </a:rPr>
              <a:t>Xin</a:t>
            </a:r>
            <a:r>
              <a:rPr sz="4600" b="1" spc="-20">
                <a:solidFill>
                  <a:srgbClr val="FFFFFF"/>
                </a:solidFill>
                <a:latin typeface="Arial"/>
                <a:cs typeface="Arial"/>
              </a:rPr>
              <a:t> </a:t>
            </a:r>
            <a:r>
              <a:rPr sz="4600" b="1" spc="-10">
                <a:solidFill>
                  <a:srgbClr val="FFFFFF"/>
                </a:solidFill>
                <a:latin typeface="Arial"/>
                <a:cs typeface="Arial"/>
              </a:rPr>
              <a:t>cảm</a:t>
            </a:r>
            <a:r>
              <a:rPr sz="4600" b="1">
                <a:solidFill>
                  <a:srgbClr val="FFFFFF"/>
                </a:solidFill>
                <a:latin typeface="Arial"/>
                <a:cs typeface="Arial"/>
              </a:rPr>
              <a:t> </a:t>
            </a:r>
            <a:r>
              <a:rPr sz="4600" b="1" spc="-10">
                <a:solidFill>
                  <a:srgbClr val="FFFFFF"/>
                </a:solidFill>
                <a:latin typeface="Arial"/>
                <a:cs typeface="Arial"/>
              </a:rPr>
              <a:t>ơn</a:t>
            </a:r>
            <a:r>
              <a:rPr sz="4600" b="1" spc="5">
                <a:solidFill>
                  <a:srgbClr val="FFFFFF"/>
                </a:solidFill>
                <a:latin typeface="Arial"/>
                <a:cs typeface="Arial"/>
              </a:rPr>
              <a:t> </a:t>
            </a:r>
            <a:r>
              <a:rPr sz="4600" b="1" spc="-5">
                <a:solidFill>
                  <a:srgbClr val="FFFFFF"/>
                </a:solidFill>
                <a:latin typeface="Arial"/>
                <a:cs typeface="Arial"/>
              </a:rPr>
              <a:t>thầy</a:t>
            </a:r>
            <a:r>
              <a:rPr sz="4600" b="1">
                <a:solidFill>
                  <a:srgbClr val="FFFFFF"/>
                </a:solidFill>
                <a:latin typeface="Arial"/>
                <a:cs typeface="Arial"/>
              </a:rPr>
              <a:t> </a:t>
            </a:r>
            <a:r>
              <a:rPr sz="4600" b="1" spc="-5">
                <a:solidFill>
                  <a:srgbClr val="FFFFFF"/>
                </a:solidFill>
                <a:latin typeface="Arial"/>
                <a:cs typeface="Arial"/>
              </a:rPr>
              <a:t>và </a:t>
            </a:r>
            <a:r>
              <a:rPr sz="4600" b="1" spc="-1265">
                <a:solidFill>
                  <a:srgbClr val="FFFFFF"/>
                </a:solidFill>
                <a:latin typeface="Arial"/>
                <a:cs typeface="Arial"/>
              </a:rPr>
              <a:t> </a:t>
            </a:r>
            <a:r>
              <a:rPr sz="4600" b="1" spc="-5">
                <a:solidFill>
                  <a:srgbClr val="FFFFFF"/>
                </a:solidFill>
                <a:latin typeface="Arial"/>
                <a:cs typeface="Arial"/>
              </a:rPr>
              <a:t>các</a:t>
            </a:r>
            <a:r>
              <a:rPr sz="4600" b="1">
                <a:solidFill>
                  <a:srgbClr val="FFFFFF"/>
                </a:solidFill>
                <a:latin typeface="Arial"/>
                <a:cs typeface="Arial"/>
              </a:rPr>
              <a:t> </a:t>
            </a:r>
            <a:r>
              <a:rPr sz="4600" b="1" spc="-5">
                <a:solidFill>
                  <a:srgbClr val="FFFFFF"/>
                </a:solidFill>
                <a:latin typeface="Arial"/>
                <a:cs typeface="Arial"/>
              </a:rPr>
              <a:t>bạn</a:t>
            </a:r>
            <a:r>
              <a:rPr sz="4600" b="1" spc="-20">
                <a:solidFill>
                  <a:srgbClr val="FFFFFF"/>
                </a:solidFill>
                <a:latin typeface="Arial"/>
                <a:cs typeface="Arial"/>
              </a:rPr>
              <a:t> </a:t>
            </a:r>
            <a:r>
              <a:rPr sz="4600" b="1" spc="-5">
                <a:solidFill>
                  <a:srgbClr val="FFFFFF"/>
                </a:solidFill>
                <a:latin typeface="Arial"/>
                <a:cs typeface="Arial"/>
              </a:rPr>
              <a:t>đã theo</a:t>
            </a:r>
            <a:r>
              <a:rPr sz="4600" b="1" spc="-15">
                <a:solidFill>
                  <a:srgbClr val="FFFFFF"/>
                </a:solidFill>
                <a:latin typeface="Arial"/>
                <a:cs typeface="Arial"/>
              </a:rPr>
              <a:t> </a:t>
            </a:r>
            <a:r>
              <a:rPr sz="4600" b="1">
                <a:solidFill>
                  <a:srgbClr val="FFFFFF"/>
                </a:solidFill>
                <a:latin typeface="Arial"/>
                <a:cs typeface="Arial"/>
              </a:rPr>
              <a:t>dõi</a:t>
            </a:r>
            <a:endParaRPr sz="4600">
              <a:latin typeface="Arial"/>
              <a:cs typeface="Arial"/>
            </a:endParaRPr>
          </a:p>
        </p:txBody>
      </p:sp>
      <p:grpSp>
        <p:nvGrpSpPr>
          <p:cNvPr id="4" name="object 4"/>
          <p:cNvGrpSpPr/>
          <p:nvPr/>
        </p:nvGrpSpPr>
        <p:grpSpPr>
          <a:xfrm>
            <a:off x="338327" y="0"/>
            <a:ext cx="8399145" cy="4136390"/>
            <a:chOff x="338327" y="0"/>
            <a:chExt cx="8399145" cy="4136390"/>
          </a:xfrm>
        </p:grpSpPr>
        <p:sp>
          <p:nvSpPr>
            <p:cNvPr id="5" name="object 5"/>
            <p:cNvSpPr/>
            <p:nvPr/>
          </p:nvSpPr>
          <p:spPr>
            <a:xfrm>
              <a:off x="955547" y="4134611"/>
              <a:ext cx="0" cy="1905"/>
            </a:xfrm>
            <a:custGeom>
              <a:avLst/>
              <a:gdLst/>
              <a:ahLst/>
              <a:cxnLst/>
              <a:rect l="l" t="t" r="r" b="b"/>
              <a:pathLst>
                <a:path h="1904">
                  <a:moveTo>
                    <a:pt x="-3175" y="888"/>
                  </a:moveTo>
                  <a:lnTo>
                    <a:pt x="3175" y="888"/>
                  </a:lnTo>
                </a:path>
              </a:pathLst>
            </a:custGeom>
            <a:ln w="3175">
              <a:solidFill>
                <a:srgbClr val="4471C4"/>
              </a:solidFill>
            </a:ln>
          </p:spPr>
          <p:txBody>
            <a:bodyPr wrap="square" lIns="0" tIns="0" rIns="0" bIns="0" rtlCol="0"/>
            <a:lstStyle/>
            <a:p>
              <a:endParaRPr/>
            </a:p>
          </p:txBody>
        </p:sp>
        <p:pic>
          <p:nvPicPr>
            <p:cNvPr id="6" name="object 6"/>
            <p:cNvPicPr/>
            <p:nvPr/>
          </p:nvPicPr>
          <p:blipFill>
            <a:blip r:embed="rId3" cstate="print"/>
            <a:stretch>
              <a:fillRect/>
            </a:stretch>
          </p:blipFill>
          <p:spPr>
            <a:xfrm>
              <a:off x="338327" y="0"/>
              <a:ext cx="838200" cy="864108"/>
            </a:xfrm>
            <a:prstGeom prst="rect">
              <a:avLst/>
            </a:prstGeom>
          </p:spPr>
        </p:pic>
        <p:pic>
          <p:nvPicPr>
            <p:cNvPr id="7" name="object 7"/>
            <p:cNvPicPr/>
            <p:nvPr/>
          </p:nvPicPr>
          <p:blipFill>
            <a:blip r:embed="rId4" cstate="print"/>
            <a:stretch>
              <a:fillRect/>
            </a:stretch>
          </p:blipFill>
          <p:spPr>
            <a:xfrm>
              <a:off x="7620666" y="221682"/>
              <a:ext cx="1116425" cy="372385"/>
            </a:xfrm>
            <a:prstGeom prst="rect">
              <a:avLst/>
            </a:prstGeom>
          </p:spPr>
        </p:pic>
      </p:grpSp>
      <p:sp>
        <p:nvSpPr>
          <p:cNvPr id="8" name="object 8"/>
          <p:cNvSpPr txBox="1"/>
          <p:nvPr/>
        </p:nvSpPr>
        <p:spPr>
          <a:xfrm>
            <a:off x="1255877" y="93726"/>
            <a:ext cx="3604895" cy="574040"/>
          </a:xfrm>
          <a:prstGeom prst="rect">
            <a:avLst/>
          </a:prstGeom>
        </p:spPr>
        <p:txBody>
          <a:bodyPr vert="horz" wrap="square" lIns="0" tIns="12700" rIns="0" bIns="0" rtlCol="0">
            <a:spAutoFit/>
          </a:bodyPr>
          <a:lstStyle/>
          <a:p>
            <a:pPr marL="12700">
              <a:lnSpc>
                <a:spcPct val="100000"/>
              </a:lnSpc>
              <a:spcBef>
                <a:spcPts val="100"/>
              </a:spcBef>
            </a:pPr>
            <a:r>
              <a:rPr sz="1800" b="1" spc="-5">
                <a:solidFill>
                  <a:srgbClr val="252525"/>
                </a:solidFill>
                <a:latin typeface="Arial"/>
                <a:cs typeface="Arial"/>
              </a:rPr>
              <a:t>Đại</a:t>
            </a:r>
            <a:r>
              <a:rPr sz="1800" b="1" spc="-10">
                <a:solidFill>
                  <a:srgbClr val="252525"/>
                </a:solidFill>
                <a:latin typeface="Arial"/>
                <a:cs typeface="Arial"/>
              </a:rPr>
              <a:t> </a:t>
            </a:r>
            <a:r>
              <a:rPr sz="1800" b="1" spc="-5">
                <a:solidFill>
                  <a:srgbClr val="252525"/>
                </a:solidFill>
                <a:latin typeface="Arial"/>
                <a:cs typeface="Arial"/>
              </a:rPr>
              <a:t>Học</a:t>
            </a:r>
            <a:r>
              <a:rPr sz="1800" b="1" spc="-15">
                <a:solidFill>
                  <a:srgbClr val="252525"/>
                </a:solidFill>
                <a:latin typeface="Arial"/>
                <a:cs typeface="Arial"/>
              </a:rPr>
              <a:t> </a:t>
            </a:r>
            <a:r>
              <a:rPr sz="1800" b="1">
                <a:solidFill>
                  <a:srgbClr val="252525"/>
                </a:solidFill>
                <a:latin typeface="Arial"/>
                <a:cs typeface="Arial"/>
              </a:rPr>
              <a:t>Quốc</a:t>
            </a:r>
            <a:r>
              <a:rPr sz="1800" b="1" spc="-25">
                <a:solidFill>
                  <a:srgbClr val="252525"/>
                </a:solidFill>
                <a:latin typeface="Arial"/>
                <a:cs typeface="Arial"/>
              </a:rPr>
              <a:t> </a:t>
            </a:r>
            <a:r>
              <a:rPr sz="1800" b="1">
                <a:solidFill>
                  <a:srgbClr val="252525"/>
                </a:solidFill>
                <a:latin typeface="Arial"/>
                <a:cs typeface="Arial"/>
              </a:rPr>
              <a:t>Gia</a:t>
            </a:r>
            <a:r>
              <a:rPr sz="1800" b="1" spc="-25">
                <a:solidFill>
                  <a:srgbClr val="252525"/>
                </a:solidFill>
                <a:latin typeface="Arial"/>
                <a:cs typeface="Arial"/>
              </a:rPr>
              <a:t> </a:t>
            </a:r>
            <a:r>
              <a:rPr sz="1800" b="1" spc="-75">
                <a:solidFill>
                  <a:srgbClr val="252525"/>
                </a:solidFill>
                <a:latin typeface="Arial"/>
                <a:cs typeface="Arial"/>
              </a:rPr>
              <a:t>TP.</a:t>
            </a:r>
            <a:r>
              <a:rPr sz="1800" b="1" spc="-15">
                <a:solidFill>
                  <a:srgbClr val="252525"/>
                </a:solidFill>
                <a:latin typeface="Arial"/>
                <a:cs typeface="Arial"/>
              </a:rPr>
              <a:t> </a:t>
            </a:r>
            <a:r>
              <a:rPr sz="1800" b="1" spc="-5">
                <a:solidFill>
                  <a:srgbClr val="252525"/>
                </a:solidFill>
                <a:latin typeface="Arial"/>
                <a:cs typeface="Arial"/>
              </a:rPr>
              <a:t>HCM</a:t>
            </a:r>
            <a:endParaRPr sz="1800">
              <a:latin typeface="Arial"/>
              <a:cs typeface="Arial"/>
            </a:endParaRPr>
          </a:p>
          <a:p>
            <a:pPr marL="12700">
              <a:lnSpc>
                <a:spcPct val="100000"/>
              </a:lnSpc>
            </a:pPr>
            <a:r>
              <a:rPr sz="1800" b="1" spc="-20">
                <a:solidFill>
                  <a:srgbClr val="252525"/>
                </a:solidFill>
                <a:latin typeface="Arial"/>
                <a:cs typeface="Arial"/>
              </a:rPr>
              <a:t>Trường</a:t>
            </a:r>
            <a:r>
              <a:rPr sz="1800" b="1" spc="-45">
                <a:solidFill>
                  <a:srgbClr val="252525"/>
                </a:solidFill>
                <a:latin typeface="Arial"/>
                <a:cs typeface="Arial"/>
              </a:rPr>
              <a:t> </a:t>
            </a:r>
            <a:r>
              <a:rPr sz="1800" b="1" spc="-5">
                <a:solidFill>
                  <a:srgbClr val="252525"/>
                </a:solidFill>
                <a:latin typeface="Arial"/>
                <a:cs typeface="Arial"/>
              </a:rPr>
              <a:t>ĐH </a:t>
            </a:r>
            <a:r>
              <a:rPr sz="1800" b="1">
                <a:solidFill>
                  <a:srgbClr val="252525"/>
                </a:solidFill>
                <a:latin typeface="Arial"/>
                <a:cs typeface="Arial"/>
              </a:rPr>
              <a:t>Công</a:t>
            </a:r>
            <a:r>
              <a:rPr sz="1800" b="1" spc="-15">
                <a:solidFill>
                  <a:srgbClr val="252525"/>
                </a:solidFill>
                <a:latin typeface="Arial"/>
                <a:cs typeface="Arial"/>
              </a:rPr>
              <a:t> </a:t>
            </a:r>
            <a:r>
              <a:rPr sz="1800" b="1">
                <a:solidFill>
                  <a:srgbClr val="252525"/>
                </a:solidFill>
                <a:latin typeface="Arial"/>
                <a:cs typeface="Arial"/>
              </a:rPr>
              <a:t>nghệ</a:t>
            </a:r>
            <a:r>
              <a:rPr sz="1800" b="1" spc="-25">
                <a:solidFill>
                  <a:srgbClr val="252525"/>
                </a:solidFill>
                <a:latin typeface="Arial"/>
                <a:cs typeface="Arial"/>
              </a:rPr>
              <a:t> </a:t>
            </a:r>
            <a:r>
              <a:rPr sz="1800" b="1">
                <a:solidFill>
                  <a:srgbClr val="252525"/>
                </a:solidFill>
                <a:latin typeface="Arial"/>
                <a:cs typeface="Arial"/>
              </a:rPr>
              <a:t>Thông</a:t>
            </a:r>
            <a:r>
              <a:rPr sz="1800" b="1" spc="-35">
                <a:solidFill>
                  <a:srgbClr val="252525"/>
                </a:solidFill>
                <a:latin typeface="Arial"/>
                <a:cs typeface="Arial"/>
              </a:rPr>
              <a:t> </a:t>
            </a:r>
            <a:r>
              <a:rPr sz="1800" b="1">
                <a:solidFill>
                  <a:srgbClr val="252525"/>
                </a:solidFill>
                <a:latin typeface="Arial"/>
                <a:cs typeface="Arial"/>
              </a:rPr>
              <a:t>tin</a:t>
            </a:r>
            <a:endParaRPr sz="180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56688" y="4885944"/>
            <a:ext cx="4074160" cy="812800"/>
          </a:xfrm>
          <a:prstGeom prst="rect">
            <a:avLst/>
          </a:prstGeom>
          <a:solidFill>
            <a:srgbClr val="000000">
              <a:alpha val="50195"/>
            </a:srgbClr>
          </a:solidFill>
          <a:ln w="12700">
            <a:solidFill>
              <a:srgbClr val="4471C4"/>
            </a:solidFill>
          </a:ln>
        </p:spPr>
        <p:txBody>
          <a:bodyPr vert="horz" wrap="square" lIns="0" tIns="51435" rIns="0" bIns="0" rtlCol="0">
            <a:spAutoFit/>
          </a:bodyPr>
          <a:lstStyle/>
          <a:p>
            <a:pPr marL="555625" algn="ctr">
              <a:lnSpc>
                <a:spcPct val="100000"/>
              </a:lnSpc>
              <a:spcBef>
                <a:spcPts val="405"/>
              </a:spcBef>
            </a:pPr>
            <a:r>
              <a:rPr sz="4600" b="1" spc="-5">
                <a:solidFill>
                  <a:srgbClr val="FFFFFF"/>
                </a:solidFill>
                <a:latin typeface="Arial"/>
                <a:cs typeface="Arial"/>
              </a:rPr>
              <a:t>Xin</a:t>
            </a:r>
            <a:r>
              <a:rPr sz="4600" b="1" spc="-55">
                <a:solidFill>
                  <a:srgbClr val="FFFFFF"/>
                </a:solidFill>
                <a:latin typeface="Arial"/>
                <a:cs typeface="Arial"/>
              </a:rPr>
              <a:t> </a:t>
            </a:r>
            <a:r>
              <a:rPr sz="4600" b="1" spc="-5">
                <a:solidFill>
                  <a:srgbClr val="FFFFFF"/>
                </a:solidFill>
                <a:latin typeface="Arial"/>
                <a:cs typeface="Arial"/>
              </a:rPr>
              <a:t>cảm</a:t>
            </a:r>
            <a:r>
              <a:rPr sz="4600" b="1" spc="-35">
                <a:solidFill>
                  <a:srgbClr val="FFFFFF"/>
                </a:solidFill>
                <a:latin typeface="Arial"/>
                <a:cs typeface="Arial"/>
              </a:rPr>
              <a:t> </a:t>
            </a:r>
            <a:r>
              <a:rPr sz="4600" b="1" spc="-5">
                <a:solidFill>
                  <a:srgbClr val="FFFFFF"/>
                </a:solidFill>
                <a:latin typeface="Arial"/>
                <a:cs typeface="Arial"/>
              </a:rPr>
              <a:t>ơn.</a:t>
            </a:r>
            <a:endParaRPr sz="4600">
              <a:latin typeface="Arial"/>
              <a:cs typeface="Arial"/>
            </a:endParaRPr>
          </a:p>
        </p:txBody>
      </p:sp>
      <p:grpSp>
        <p:nvGrpSpPr>
          <p:cNvPr id="3" name="object 3"/>
          <p:cNvGrpSpPr/>
          <p:nvPr/>
        </p:nvGrpSpPr>
        <p:grpSpPr>
          <a:xfrm>
            <a:off x="853439" y="1754123"/>
            <a:ext cx="6856730" cy="2941320"/>
            <a:chOff x="853439" y="1754123"/>
            <a:chExt cx="6856730" cy="2941320"/>
          </a:xfrm>
        </p:grpSpPr>
        <p:sp>
          <p:nvSpPr>
            <p:cNvPr id="4" name="object 4"/>
            <p:cNvSpPr/>
            <p:nvPr/>
          </p:nvSpPr>
          <p:spPr>
            <a:xfrm>
              <a:off x="955547" y="4134611"/>
              <a:ext cx="0" cy="1905"/>
            </a:xfrm>
            <a:custGeom>
              <a:avLst/>
              <a:gdLst/>
              <a:ahLst/>
              <a:cxnLst/>
              <a:rect l="l" t="t" r="r" b="b"/>
              <a:pathLst>
                <a:path h="1904">
                  <a:moveTo>
                    <a:pt x="-3175" y="888"/>
                  </a:moveTo>
                  <a:lnTo>
                    <a:pt x="3175" y="888"/>
                  </a:lnTo>
                </a:path>
              </a:pathLst>
            </a:custGeom>
            <a:ln w="3175">
              <a:solidFill>
                <a:srgbClr val="4471C4"/>
              </a:solidFill>
            </a:ln>
          </p:spPr>
          <p:txBody>
            <a:bodyPr wrap="square" lIns="0" tIns="0" rIns="0" bIns="0" rtlCol="0"/>
            <a:lstStyle/>
            <a:p>
              <a:endParaRPr/>
            </a:p>
          </p:txBody>
        </p:sp>
        <p:pic>
          <p:nvPicPr>
            <p:cNvPr id="5" name="object 5"/>
            <p:cNvPicPr/>
            <p:nvPr/>
          </p:nvPicPr>
          <p:blipFill>
            <a:blip r:embed="rId2" cstate="print"/>
            <a:stretch>
              <a:fillRect/>
            </a:stretch>
          </p:blipFill>
          <p:spPr>
            <a:xfrm>
              <a:off x="853439" y="1754123"/>
              <a:ext cx="6856476" cy="2941320"/>
            </a:xfrm>
            <a:prstGeom prst="rect">
              <a:avLst/>
            </a:prstGeom>
          </p:spPr>
        </p:pic>
      </p:grpSp>
      <p:pic>
        <p:nvPicPr>
          <p:cNvPr id="6" name="object 6"/>
          <p:cNvPicPr/>
          <p:nvPr/>
        </p:nvPicPr>
        <p:blipFill>
          <a:blip r:embed="rId3" cstate="print"/>
          <a:stretch>
            <a:fillRect/>
          </a:stretch>
        </p:blipFill>
        <p:spPr>
          <a:xfrm>
            <a:off x="913315" y="203100"/>
            <a:ext cx="804040" cy="643152"/>
          </a:xfrm>
          <a:prstGeom prst="rect">
            <a:avLst/>
          </a:prstGeom>
        </p:spPr>
      </p:pic>
      <p:sp>
        <p:nvSpPr>
          <p:cNvPr id="7" name="object 7"/>
          <p:cNvSpPr txBox="1"/>
          <p:nvPr/>
        </p:nvSpPr>
        <p:spPr>
          <a:xfrm>
            <a:off x="2260854" y="206451"/>
            <a:ext cx="3605529" cy="574675"/>
          </a:xfrm>
          <a:prstGeom prst="rect">
            <a:avLst/>
          </a:prstGeom>
        </p:spPr>
        <p:txBody>
          <a:bodyPr vert="horz" wrap="square" lIns="0" tIns="12700" rIns="0" bIns="0" rtlCol="0">
            <a:spAutoFit/>
          </a:bodyPr>
          <a:lstStyle/>
          <a:p>
            <a:pPr marL="12700">
              <a:lnSpc>
                <a:spcPct val="100000"/>
              </a:lnSpc>
              <a:spcBef>
                <a:spcPts val="100"/>
              </a:spcBef>
            </a:pPr>
            <a:r>
              <a:rPr sz="1800" b="1" spc="-20">
                <a:solidFill>
                  <a:srgbClr val="252525"/>
                </a:solidFill>
                <a:latin typeface="Arial"/>
                <a:cs typeface="Arial"/>
              </a:rPr>
              <a:t>Trường</a:t>
            </a:r>
            <a:r>
              <a:rPr sz="1800" b="1" spc="-40">
                <a:solidFill>
                  <a:srgbClr val="252525"/>
                </a:solidFill>
                <a:latin typeface="Arial"/>
                <a:cs typeface="Arial"/>
              </a:rPr>
              <a:t> </a:t>
            </a:r>
            <a:r>
              <a:rPr sz="1800" b="1" spc="-5">
                <a:solidFill>
                  <a:srgbClr val="252525"/>
                </a:solidFill>
                <a:latin typeface="Arial"/>
                <a:cs typeface="Arial"/>
              </a:rPr>
              <a:t>ĐH</a:t>
            </a:r>
            <a:r>
              <a:rPr sz="1800" b="1">
                <a:solidFill>
                  <a:srgbClr val="252525"/>
                </a:solidFill>
                <a:latin typeface="Arial"/>
                <a:cs typeface="Arial"/>
              </a:rPr>
              <a:t> Công</a:t>
            </a:r>
            <a:r>
              <a:rPr sz="1800" b="1" spc="-20">
                <a:solidFill>
                  <a:srgbClr val="252525"/>
                </a:solidFill>
                <a:latin typeface="Arial"/>
                <a:cs typeface="Arial"/>
              </a:rPr>
              <a:t> </a:t>
            </a:r>
            <a:r>
              <a:rPr sz="1800" b="1">
                <a:solidFill>
                  <a:srgbClr val="252525"/>
                </a:solidFill>
                <a:latin typeface="Arial"/>
                <a:cs typeface="Arial"/>
              </a:rPr>
              <a:t>nghệ</a:t>
            </a:r>
            <a:r>
              <a:rPr sz="1800" b="1" spc="-25">
                <a:solidFill>
                  <a:srgbClr val="252525"/>
                </a:solidFill>
                <a:latin typeface="Arial"/>
                <a:cs typeface="Arial"/>
              </a:rPr>
              <a:t> </a:t>
            </a:r>
            <a:r>
              <a:rPr sz="1800" b="1">
                <a:solidFill>
                  <a:srgbClr val="252525"/>
                </a:solidFill>
                <a:latin typeface="Arial"/>
                <a:cs typeface="Arial"/>
              </a:rPr>
              <a:t>Thông</a:t>
            </a:r>
            <a:r>
              <a:rPr sz="1800" b="1" spc="-30">
                <a:solidFill>
                  <a:srgbClr val="252525"/>
                </a:solidFill>
                <a:latin typeface="Arial"/>
                <a:cs typeface="Arial"/>
              </a:rPr>
              <a:t> </a:t>
            </a:r>
            <a:r>
              <a:rPr sz="1800" b="1">
                <a:solidFill>
                  <a:srgbClr val="252525"/>
                </a:solidFill>
                <a:latin typeface="Arial"/>
                <a:cs typeface="Arial"/>
              </a:rPr>
              <a:t>tin</a:t>
            </a:r>
            <a:endParaRPr sz="1800">
              <a:latin typeface="Arial"/>
              <a:cs typeface="Arial"/>
            </a:endParaRPr>
          </a:p>
          <a:p>
            <a:pPr marL="12700">
              <a:lnSpc>
                <a:spcPct val="100000"/>
              </a:lnSpc>
              <a:spcBef>
                <a:spcPts val="5"/>
              </a:spcBef>
            </a:pPr>
            <a:r>
              <a:rPr sz="1800" b="1" spc="-5">
                <a:solidFill>
                  <a:srgbClr val="252525"/>
                </a:solidFill>
                <a:latin typeface="Arial"/>
                <a:cs typeface="Arial"/>
              </a:rPr>
              <a:t>Đại</a:t>
            </a:r>
            <a:r>
              <a:rPr sz="1800" b="1" spc="-10">
                <a:solidFill>
                  <a:srgbClr val="252525"/>
                </a:solidFill>
                <a:latin typeface="Arial"/>
                <a:cs typeface="Arial"/>
              </a:rPr>
              <a:t> </a:t>
            </a:r>
            <a:r>
              <a:rPr sz="1800" b="1" spc="-5">
                <a:solidFill>
                  <a:srgbClr val="252525"/>
                </a:solidFill>
                <a:latin typeface="Arial"/>
                <a:cs typeface="Arial"/>
              </a:rPr>
              <a:t>Học</a:t>
            </a:r>
            <a:r>
              <a:rPr sz="1800" b="1" spc="-15">
                <a:solidFill>
                  <a:srgbClr val="252525"/>
                </a:solidFill>
                <a:latin typeface="Arial"/>
                <a:cs typeface="Arial"/>
              </a:rPr>
              <a:t> </a:t>
            </a:r>
            <a:r>
              <a:rPr sz="1800" b="1">
                <a:solidFill>
                  <a:srgbClr val="252525"/>
                </a:solidFill>
                <a:latin typeface="Arial"/>
                <a:cs typeface="Arial"/>
              </a:rPr>
              <a:t>Quốc</a:t>
            </a:r>
            <a:r>
              <a:rPr sz="1800" b="1" spc="-25">
                <a:solidFill>
                  <a:srgbClr val="252525"/>
                </a:solidFill>
                <a:latin typeface="Arial"/>
                <a:cs typeface="Arial"/>
              </a:rPr>
              <a:t> </a:t>
            </a:r>
            <a:r>
              <a:rPr sz="1800" b="1">
                <a:solidFill>
                  <a:srgbClr val="252525"/>
                </a:solidFill>
                <a:latin typeface="Arial"/>
                <a:cs typeface="Arial"/>
              </a:rPr>
              <a:t>Gia</a:t>
            </a:r>
            <a:r>
              <a:rPr sz="1800" b="1" spc="-25">
                <a:solidFill>
                  <a:srgbClr val="252525"/>
                </a:solidFill>
                <a:latin typeface="Arial"/>
                <a:cs typeface="Arial"/>
              </a:rPr>
              <a:t> </a:t>
            </a:r>
            <a:r>
              <a:rPr sz="1800" b="1" spc="-75">
                <a:solidFill>
                  <a:srgbClr val="252525"/>
                </a:solidFill>
                <a:latin typeface="Arial"/>
                <a:cs typeface="Arial"/>
              </a:rPr>
              <a:t>TP.</a:t>
            </a:r>
            <a:r>
              <a:rPr sz="1800" b="1" spc="-15">
                <a:solidFill>
                  <a:srgbClr val="252525"/>
                </a:solidFill>
                <a:latin typeface="Arial"/>
                <a:cs typeface="Arial"/>
              </a:rPr>
              <a:t> </a:t>
            </a:r>
            <a:r>
              <a:rPr sz="1800" b="1" spc="-5">
                <a:solidFill>
                  <a:srgbClr val="252525"/>
                </a:solidFill>
                <a:latin typeface="Arial"/>
                <a:cs typeface="Arial"/>
              </a:rPr>
              <a:t>HCM</a:t>
            </a:r>
            <a:endParaRPr sz="1800">
              <a:latin typeface="Arial"/>
              <a:cs typeface="Arial"/>
            </a:endParaRPr>
          </a:p>
        </p:txBody>
      </p:sp>
      <p:pic>
        <p:nvPicPr>
          <p:cNvPr id="8" name="object 8"/>
          <p:cNvPicPr/>
          <p:nvPr/>
        </p:nvPicPr>
        <p:blipFill>
          <a:blip r:embed="rId4" cstate="print"/>
          <a:stretch>
            <a:fillRect/>
          </a:stretch>
        </p:blipFill>
        <p:spPr>
          <a:xfrm>
            <a:off x="6332235" y="198163"/>
            <a:ext cx="1802876" cy="60034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prstGeom prst="rect">
            <a:avLst/>
          </a:prstGeom>
        </p:spPr>
        <p:txBody>
          <a:bodyPr vert="horz" wrap="square" lIns="0" tIns="12700" rIns="0" bIns="0" rtlCol="0" anchor="t">
            <a:spAutoFit/>
          </a:bodyPr>
          <a:lstStyle/>
          <a:p>
            <a:pPr marL="12700">
              <a:spcBef>
                <a:spcPts val="100"/>
              </a:spcBef>
            </a:pPr>
            <a:r>
              <a:rPr err="1"/>
              <a:t>Phần</a:t>
            </a:r>
            <a:r>
              <a:rPr spc="-15"/>
              <a:t> </a:t>
            </a:r>
            <a:r>
              <a:t>I –</a:t>
            </a:r>
            <a:r>
              <a:rPr spc="-15"/>
              <a:t> </a:t>
            </a:r>
            <a:r>
              <a:rPr lang="vi-VN" spc="-15"/>
              <a:t>Giới thiệu</a:t>
            </a:r>
          </a:p>
        </p:txBody>
      </p:sp>
      <p:sp>
        <p:nvSpPr>
          <p:cNvPr id="25" name="object 25"/>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lang="en-US" dirty="0" smtClean="0"/>
              <a:t>–</a:t>
            </a:r>
            <a:r>
              <a:rPr spc="-15" dirty="0" smtClean="0"/>
              <a:t> </a:t>
            </a:r>
            <a:r>
              <a:rPr lang="en-US" spc="-30" dirty="0" err="1" smtClean="0"/>
              <a:t>Đô</a:t>
            </a:r>
            <a:r>
              <a:rPr lang="en-US" spc="-30" dirty="0" smtClean="0"/>
              <a:t>̀ </a:t>
            </a:r>
            <a:r>
              <a:rPr lang="en-US" spc="-30" dirty="0" err="1" smtClean="0"/>
              <a:t>án</a:t>
            </a:r>
            <a:r>
              <a:rPr lang="en-US" spc="-30" dirty="0" smtClean="0"/>
              <a:t> </a:t>
            </a:r>
            <a:r>
              <a:rPr lang="en-US" spc="-30" dirty="0" err="1" smtClean="0"/>
              <a:t>chuyên</a:t>
            </a:r>
            <a:r>
              <a:rPr lang="en-US" spc="-30" dirty="0" smtClean="0"/>
              <a:t> </a:t>
            </a:r>
            <a:r>
              <a:rPr lang="en-US" spc="-30" dirty="0" err="1" smtClean="0"/>
              <a:t>ngành</a:t>
            </a:r>
            <a:endParaRPr dirty="0"/>
          </a:p>
          <a:p>
            <a:pPr algn="ctr">
              <a:lnSpc>
                <a:spcPct val="100000"/>
              </a:lnSpc>
            </a:pPr>
            <a:r>
              <a:rPr b="0" i="0" spc="-5" dirty="0">
                <a:latin typeface="Calibri"/>
                <a:cs typeface="Calibri"/>
              </a:rPr>
              <a:t>University</a:t>
            </a:r>
            <a:r>
              <a:rPr b="0" i="0" spc="-15" dirty="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4</a:t>
            </a:fld>
            <a:endParaRPr/>
          </a:p>
        </p:txBody>
      </p:sp>
      <p:sp>
        <p:nvSpPr>
          <p:cNvPr id="32" name="Rectangle 31"/>
          <p:cNvSpPr/>
          <p:nvPr/>
        </p:nvSpPr>
        <p:spPr>
          <a:xfrm>
            <a:off x="538452" y="2650934"/>
            <a:ext cx="8070384" cy="1815882"/>
          </a:xfrm>
          <a:prstGeom prst="rect">
            <a:avLst/>
          </a:prstGeom>
        </p:spPr>
        <p:txBody>
          <a:bodyPr wrap="square" lIns="91440" tIns="45720" rIns="91440" bIns="45720" anchor="t">
            <a:spAutoFit/>
          </a:bodyPr>
          <a:lstStyle/>
          <a:p>
            <a:pPr marL="342900" indent="-342900">
              <a:buFont typeface="Arial"/>
              <a:buChar char="•"/>
            </a:pPr>
            <a:r>
              <a:rPr lang="en-US" sz="2800" dirty="0" err="1">
                <a:ea typeface="Calibri"/>
                <a:cs typeface="Calibri"/>
              </a:rPr>
              <a:t>Q</a:t>
            </a:r>
            <a:r>
              <a:rPr lang="en-US" sz="2800" dirty="0" err="1" smtClean="0">
                <a:ea typeface="Calibri"/>
                <a:cs typeface="Calibri"/>
              </a:rPr>
              <a:t>uá</a:t>
            </a:r>
            <a:r>
              <a:rPr lang="en-US" sz="2800" dirty="0" smtClean="0">
                <a:ea typeface="Calibri"/>
                <a:cs typeface="Calibri"/>
              </a:rPr>
              <a:t> </a:t>
            </a:r>
            <a:r>
              <a:rPr lang="en-US" sz="2800" dirty="0" err="1">
                <a:ea typeface="Calibri"/>
                <a:cs typeface="Calibri"/>
              </a:rPr>
              <a:t>trình</a:t>
            </a:r>
            <a:r>
              <a:rPr lang="en-US" sz="2800" dirty="0">
                <a:ea typeface="Calibri"/>
                <a:cs typeface="Calibri"/>
              </a:rPr>
              <a:t> </a:t>
            </a:r>
            <a:r>
              <a:rPr lang="en-US" sz="2800" dirty="0" err="1">
                <a:ea typeface="Calibri"/>
                <a:cs typeface="Calibri"/>
              </a:rPr>
              <a:t>xác</a:t>
            </a:r>
            <a:r>
              <a:rPr lang="en-US" sz="2800" dirty="0">
                <a:ea typeface="Calibri"/>
                <a:cs typeface="Calibri"/>
              </a:rPr>
              <a:t> </a:t>
            </a:r>
            <a:r>
              <a:rPr lang="en-US" sz="2800" dirty="0" err="1">
                <a:ea typeface="Calibri"/>
                <a:cs typeface="Calibri"/>
              </a:rPr>
              <a:t>thực</a:t>
            </a:r>
            <a:r>
              <a:rPr lang="en-US" sz="2800" dirty="0">
                <a:ea typeface="Calibri"/>
                <a:cs typeface="Calibri"/>
              </a:rPr>
              <a:t> </a:t>
            </a:r>
            <a:r>
              <a:rPr lang="en-US" sz="2800" dirty="0" err="1">
                <a:ea typeface="Calibri"/>
                <a:cs typeface="Calibri"/>
              </a:rPr>
              <a:t>và</a:t>
            </a:r>
            <a:r>
              <a:rPr lang="en-US" sz="2800" dirty="0">
                <a:ea typeface="Calibri"/>
                <a:cs typeface="Calibri"/>
              </a:rPr>
              <a:t> </a:t>
            </a:r>
            <a:r>
              <a:rPr lang="en-US" sz="2800" dirty="0" err="1">
                <a:ea typeface="Calibri"/>
                <a:cs typeface="Calibri"/>
              </a:rPr>
              <a:t>đồng</a:t>
            </a:r>
            <a:r>
              <a:rPr lang="en-US" sz="2800" dirty="0">
                <a:ea typeface="Calibri"/>
                <a:cs typeface="Calibri"/>
              </a:rPr>
              <a:t> ý </a:t>
            </a:r>
            <a:r>
              <a:rPr lang="en-US" sz="2800" dirty="0" err="1">
                <a:ea typeface="Calibri"/>
                <a:cs typeface="Calibri"/>
              </a:rPr>
              <a:t>về</a:t>
            </a:r>
            <a:r>
              <a:rPr lang="en-US" sz="2800" dirty="0">
                <a:ea typeface="Calibri"/>
                <a:cs typeface="Calibri"/>
              </a:rPr>
              <a:t> </a:t>
            </a:r>
            <a:r>
              <a:rPr lang="en-US" sz="2800" dirty="0" err="1">
                <a:ea typeface="Calibri"/>
                <a:cs typeface="Calibri"/>
              </a:rPr>
              <a:t>các</a:t>
            </a:r>
            <a:r>
              <a:rPr lang="en-US" sz="2800" dirty="0">
                <a:ea typeface="Calibri"/>
                <a:cs typeface="Calibri"/>
              </a:rPr>
              <a:t> </a:t>
            </a:r>
            <a:r>
              <a:rPr lang="en-US" sz="2800" dirty="0" err="1">
                <a:ea typeface="Calibri"/>
                <a:cs typeface="Calibri"/>
              </a:rPr>
              <a:t>giao</a:t>
            </a:r>
            <a:r>
              <a:rPr lang="en-US" sz="2800" dirty="0">
                <a:ea typeface="Calibri"/>
                <a:cs typeface="Calibri"/>
              </a:rPr>
              <a:t> </a:t>
            </a:r>
            <a:r>
              <a:rPr lang="en-US" sz="2800" dirty="0" err="1">
                <a:ea typeface="Calibri"/>
                <a:cs typeface="Calibri"/>
              </a:rPr>
              <a:t>dịch</a:t>
            </a:r>
            <a:r>
              <a:rPr lang="en-US" sz="2800" dirty="0">
                <a:ea typeface="Calibri"/>
                <a:cs typeface="Calibri"/>
              </a:rPr>
              <a:t> </a:t>
            </a:r>
            <a:r>
              <a:rPr lang="en-US" sz="2800" dirty="0" err="1">
                <a:ea typeface="Calibri"/>
                <a:cs typeface="Calibri"/>
              </a:rPr>
              <a:t>trong</a:t>
            </a:r>
            <a:r>
              <a:rPr lang="en-US" sz="2800" dirty="0">
                <a:ea typeface="Calibri"/>
                <a:cs typeface="Calibri"/>
              </a:rPr>
              <a:t> </a:t>
            </a:r>
            <a:r>
              <a:rPr lang="en-US" sz="2800" dirty="0" err="1">
                <a:ea typeface="Calibri"/>
                <a:cs typeface="Calibri"/>
              </a:rPr>
              <a:t>mạng</a:t>
            </a:r>
            <a:r>
              <a:rPr lang="en-US" sz="2800" dirty="0">
                <a:ea typeface="Calibri"/>
                <a:cs typeface="Calibri"/>
              </a:rPr>
              <a:t> </a:t>
            </a:r>
            <a:r>
              <a:rPr lang="en-US" sz="2800" dirty="0" err="1">
                <a:ea typeface="Calibri"/>
                <a:cs typeface="Calibri"/>
              </a:rPr>
              <a:t>blockchain</a:t>
            </a:r>
            <a:r>
              <a:rPr lang="en-US" sz="2800" dirty="0">
                <a:ea typeface="Calibri"/>
                <a:cs typeface="Calibri"/>
              </a:rPr>
              <a:t>, </a:t>
            </a:r>
            <a:r>
              <a:rPr lang="en-US" sz="2800" dirty="0" err="1">
                <a:ea typeface="Calibri"/>
                <a:cs typeface="Calibri"/>
              </a:rPr>
              <a:t>đảm</a:t>
            </a:r>
            <a:r>
              <a:rPr lang="en-US" sz="2800" dirty="0">
                <a:ea typeface="Calibri"/>
                <a:cs typeface="Calibri"/>
              </a:rPr>
              <a:t> </a:t>
            </a:r>
            <a:r>
              <a:rPr lang="en-US" sz="2800" dirty="0" err="1">
                <a:ea typeface="Calibri"/>
                <a:cs typeface="Calibri"/>
              </a:rPr>
              <a:t>bảo</a:t>
            </a:r>
            <a:r>
              <a:rPr lang="en-US" sz="2800" dirty="0">
                <a:ea typeface="Calibri"/>
                <a:cs typeface="Calibri"/>
              </a:rPr>
              <a:t> </a:t>
            </a:r>
            <a:r>
              <a:rPr lang="en-US" sz="2800" dirty="0" err="1">
                <a:ea typeface="Calibri"/>
                <a:cs typeface="Calibri"/>
              </a:rPr>
              <a:t>rằng</a:t>
            </a:r>
            <a:r>
              <a:rPr lang="en-US" sz="2800" dirty="0">
                <a:ea typeface="Calibri"/>
                <a:cs typeface="Calibri"/>
              </a:rPr>
              <a:t> </a:t>
            </a:r>
            <a:r>
              <a:rPr lang="en-US" sz="2800" dirty="0" err="1">
                <a:ea typeface="Calibri"/>
                <a:cs typeface="Calibri"/>
              </a:rPr>
              <a:t>tất</a:t>
            </a:r>
            <a:r>
              <a:rPr lang="en-US" sz="2800" dirty="0">
                <a:ea typeface="Calibri"/>
                <a:cs typeface="Calibri"/>
              </a:rPr>
              <a:t> </a:t>
            </a:r>
            <a:r>
              <a:rPr lang="en-US" sz="2800" dirty="0" err="1">
                <a:ea typeface="Calibri"/>
                <a:cs typeface="Calibri"/>
              </a:rPr>
              <a:t>cả</a:t>
            </a:r>
            <a:r>
              <a:rPr lang="en-US" sz="2800" dirty="0">
                <a:ea typeface="Calibri"/>
                <a:cs typeface="Calibri"/>
              </a:rPr>
              <a:t> </a:t>
            </a:r>
            <a:r>
              <a:rPr lang="en-US" sz="2800" dirty="0" err="1">
                <a:ea typeface="Calibri"/>
                <a:cs typeface="Calibri"/>
              </a:rPr>
              <a:t>các</a:t>
            </a:r>
            <a:r>
              <a:rPr lang="en-US" sz="2800" dirty="0">
                <a:ea typeface="Calibri"/>
                <a:cs typeface="Calibri"/>
              </a:rPr>
              <a:t> </a:t>
            </a:r>
            <a:r>
              <a:rPr lang="en-US" sz="2800" dirty="0" err="1">
                <a:ea typeface="Calibri"/>
                <a:cs typeface="Calibri"/>
              </a:rPr>
              <a:t>nút</a:t>
            </a:r>
            <a:r>
              <a:rPr lang="en-US" sz="2800" dirty="0">
                <a:ea typeface="Calibri"/>
                <a:cs typeface="Calibri"/>
              </a:rPr>
              <a:t> </a:t>
            </a:r>
            <a:r>
              <a:rPr lang="en-US" sz="2800" dirty="0" err="1">
                <a:ea typeface="Calibri"/>
                <a:cs typeface="Calibri"/>
              </a:rPr>
              <a:t>tham</a:t>
            </a:r>
            <a:r>
              <a:rPr lang="en-US" sz="2800" dirty="0">
                <a:ea typeface="Calibri"/>
                <a:cs typeface="Calibri"/>
              </a:rPr>
              <a:t> </a:t>
            </a:r>
            <a:r>
              <a:rPr lang="en-US" sz="2800" dirty="0" err="1">
                <a:ea typeface="Calibri"/>
                <a:cs typeface="Calibri"/>
              </a:rPr>
              <a:t>gia</a:t>
            </a:r>
            <a:r>
              <a:rPr lang="en-US" sz="2800" dirty="0">
                <a:ea typeface="Calibri"/>
                <a:cs typeface="Calibri"/>
              </a:rPr>
              <a:t> </a:t>
            </a:r>
            <a:r>
              <a:rPr lang="en-US" sz="2800" dirty="0" err="1">
                <a:ea typeface="Calibri"/>
                <a:cs typeface="Calibri"/>
              </a:rPr>
              <a:t>đều</a:t>
            </a:r>
            <a:r>
              <a:rPr lang="en-US" sz="2800" dirty="0">
                <a:ea typeface="Calibri"/>
                <a:cs typeface="Calibri"/>
              </a:rPr>
              <a:t> </a:t>
            </a:r>
            <a:r>
              <a:rPr lang="en-US" sz="2800" dirty="0" err="1">
                <a:ea typeface="Calibri"/>
                <a:cs typeface="Calibri"/>
              </a:rPr>
              <a:t>có</a:t>
            </a:r>
            <a:r>
              <a:rPr lang="en-US" sz="2800" dirty="0">
                <a:ea typeface="Calibri"/>
                <a:cs typeface="Calibri"/>
              </a:rPr>
              <a:t> </a:t>
            </a:r>
            <a:r>
              <a:rPr lang="en-US" sz="2800" dirty="0" err="1">
                <a:ea typeface="Calibri"/>
                <a:cs typeface="Calibri"/>
              </a:rPr>
              <a:t>cùng</a:t>
            </a:r>
            <a:r>
              <a:rPr lang="en-US" sz="2800" dirty="0">
                <a:ea typeface="Calibri"/>
                <a:cs typeface="Calibri"/>
              </a:rPr>
              <a:t> </a:t>
            </a:r>
            <a:r>
              <a:rPr lang="en-US" sz="2800" dirty="0" err="1">
                <a:ea typeface="Calibri"/>
                <a:cs typeface="Calibri"/>
              </a:rPr>
              <a:t>một</a:t>
            </a:r>
            <a:r>
              <a:rPr lang="en-US" sz="2800" dirty="0">
                <a:ea typeface="Calibri"/>
                <a:cs typeface="Calibri"/>
              </a:rPr>
              <a:t> </a:t>
            </a:r>
            <a:r>
              <a:rPr lang="en-US" sz="2800" dirty="0" err="1">
                <a:ea typeface="Calibri"/>
                <a:cs typeface="Calibri"/>
              </a:rPr>
              <a:t>bản</a:t>
            </a:r>
            <a:r>
              <a:rPr lang="en-US" sz="2800" dirty="0">
                <a:ea typeface="Calibri"/>
                <a:cs typeface="Calibri"/>
              </a:rPr>
              <a:t> </a:t>
            </a:r>
            <a:r>
              <a:rPr lang="en-US" sz="2800" dirty="0" err="1">
                <a:ea typeface="Calibri"/>
                <a:cs typeface="Calibri"/>
              </a:rPr>
              <a:t>sao</a:t>
            </a:r>
            <a:r>
              <a:rPr lang="en-US" sz="2800" dirty="0">
                <a:ea typeface="Calibri"/>
                <a:cs typeface="Calibri"/>
              </a:rPr>
              <a:t> </a:t>
            </a:r>
            <a:r>
              <a:rPr lang="en-US" sz="2800" dirty="0" err="1">
                <a:ea typeface="Calibri"/>
                <a:cs typeface="Calibri"/>
              </a:rPr>
              <a:t>dữ</a:t>
            </a:r>
            <a:r>
              <a:rPr lang="en-US" sz="2800" dirty="0">
                <a:ea typeface="Calibri"/>
                <a:cs typeface="Calibri"/>
              </a:rPr>
              <a:t> </a:t>
            </a:r>
            <a:r>
              <a:rPr lang="en-US" sz="2800" dirty="0" err="1">
                <a:ea typeface="Calibri"/>
                <a:cs typeface="Calibri"/>
              </a:rPr>
              <a:t>liệu</a:t>
            </a:r>
            <a:r>
              <a:rPr lang="en-US" sz="2800" dirty="0" smtClean="0">
                <a:ea typeface="Calibri"/>
                <a:cs typeface="Calibri"/>
              </a:rPr>
              <a:t>.</a:t>
            </a:r>
          </a:p>
          <a:p>
            <a:pPr marL="342900" indent="-342900">
              <a:buFont typeface="Arial"/>
              <a:buChar char="•"/>
            </a:pPr>
            <a:r>
              <a:rPr lang="en-US" sz="2800" dirty="0" err="1" smtClean="0">
                <a:ea typeface="Calibri"/>
                <a:cs typeface="Calibri"/>
              </a:rPr>
              <a:t>Giúp</a:t>
            </a:r>
            <a:r>
              <a:rPr lang="en-US" sz="2800" dirty="0" smtClean="0">
                <a:ea typeface="Calibri"/>
                <a:cs typeface="Calibri"/>
              </a:rPr>
              <a:t> </a:t>
            </a:r>
            <a:r>
              <a:rPr lang="en-US" sz="2800" dirty="0" err="1" smtClean="0">
                <a:ea typeface="Calibri"/>
                <a:cs typeface="Calibri"/>
              </a:rPr>
              <a:t>đảm</a:t>
            </a:r>
            <a:r>
              <a:rPr lang="en-US" sz="2800" dirty="0" smtClean="0">
                <a:ea typeface="Calibri"/>
                <a:cs typeface="Calibri"/>
              </a:rPr>
              <a:t> </a:t>
            </a:r>
            <a:r>
              <a:rPr lang="en-US" sz="2800" dirty="0" err="1" smtClean="0">
                <a:ea typeface="Calibri"/>
                <a:cs typeface="Calibri"/>
              </a:rPr>
              <a:t>bảo</a:t>
            </a:r>
            <a:r>
              <a:rPr lang="en-US" sz="2800" dirty="0" smtClean="0">
                <a:ea typeface="Calibri"/>
                <a:cs typeface="Calibri"/>
              </a:rPr>
              <a:t> </a:t>
            </a:r>
            <a:r>
              <a:rPr lang="en-US" sz="2800" dirty="0" err="1" smtClean="0">
                <a:ea typeface="Calibri"/>
                <a:cs typeface="Calibri"/>
              </a:rPr>
              <a:t>tính</a:t>
            </a:r>
            <a:r>
              <a:rPr lang="en-US" sz="2800" dirty="0" smtClean="0">
                <a:ea typeface="Calibri"/>
                <a:cs typeface="Calibri"/>
              </a:rPr>
              <a:t> </a:t>
            </a:r>
            <a:r>
              <a:rPr lang="en-US" sz="2800" dirty="0" err="1" smtClean="0">
                <a:ea typeface="Calibri"/>
                <a:cs typeface="Calibri"/>
              </a:rPr>
              <a:t>nhất</a:t>
            </a:r>
            <a:r>
              <a:rPr lang="en-US" sz="2800" dirty="0" smtClean="0">
                <a:ea typeface="Calibri"/>
                <a:cs typeface="Calibri"/>
              </a:rPr>
              <a:t> </a:t>
            </a:r>
            <a:r>
              <a:rPr lang="en-US" sz="2800" dirty="0" err="1" smtClean="0">
                <a:ea typeface="Calibri"/>
                <a:cs typeface="Calibri"/>
              </a:rPr>
              <a:t>quán</a:t>
            </a:r>
            <a:r>
              <a:rPr lang="en-US" sz="2800" dirty="0" smtClean="0">
                <a:ea typeface="Calibri"/>
                <a:cs typeface="Calibri"/>
              </a:rPr>
              <a:t>, </a:t>
            </a:r>
            <a:r>
              <a:rPr lang="en-US" sz="2800" dirty="0" err="1" smtClean="0">
                <a:ea typeface="Calibri"/>
                <a:cs typeface="Calibri"/>
              </a:rPr>
              <a:t>bảo</a:t>
            </a:r>
            <a:r>
              <a:rPr lang="en-US" sz="2800" dirty="0" smtClean="0">
                <a:ea typeface="Calibri"/>
                <a:cs typeface="Calibri"/>
              </a:rPr>
              <a:t> </a:t>
            </a:r>
            <a:r>
              <a:rPr lang="en-US" sz="2800" dirty="0" err="1" smtClean="0">
                <a:ea typeface="Calibri"/>
                <a:cs typeface="Calibri"/>
              </a:rPr>
              <a:t>mật</a:t>
            </a:r>
            <a:r>
              <a:rPr lang="en-US" sz="2800" dirty="0" smtClean="0">
                <a:ea typeface="Calibri"/>
                <a:cs typeface="Calibri"/>
              </a:rPr>
              <a:t> </a:t>
            </a:r>
            <a:r>
              <a:rPr lang="en-US" sz="2800" dirty="0" err="1" smtClean="0">
                <a:ea typeface="Calibri"/>
                <a:cs typeface="Calibri"/>
              </a:rPr>
              <a:t>va</a:t>
            </a:r>
            <a:r>
              <a:rPr lang="en-US" sz="2800" dirty="0" smtClean="0">
                <a:ea typeface="Calibri"/>
                <a:cs typeface="Calibri"/>
              </a:rPr>
              <a:t>̀ </a:t>
            </a:r>
            <a:r>
              <a:rPr lang="en-US" sz="2800" dirty="0" err="1" smtClean="0">
                <a:ea typeface="Calibri"/>
                <a:cs typeface="Calibri"/>
              </a:rPr>
              <a:t>sẵn</a:t>
            </a:r>
            <a:r>
              <a:rPr lang="en-US" sz="2800" dirty="0" smtClean="0">
                <a:ea typeface="Calibri"/>
                <a:cs typeface="Calibri"/>
              </a:rPr>
              <a:t> </a:t>
            </a:r>
            <a:r>
              <a:rPr lang="en-US" sz="2800" dirty="0" err="1" smtClean="0">
                <a:ea typeface="Calibri"/>
                <a:cs typeface="Calibri"/>
              </a:rPr>
              <a:t>sàng</a:t>
            </a:r>
            <a:r>
              <a:rPr lang="en-US" sz="2800" dirty="0" smtClean="0">
                <a:ea typeface="Calibri"/>
                <a:cs typeface="Calibri"/>
              </a:rPr>
              <a:t> </a:t>
            </a:r>
            <a:endParaRPr lang="en-US" sz="2800" dirty="0">
              <a:ea typeface="Calibri"/>
              <a:cs typeface="Calibri"/>
            </a:endParaRPr>
          </a:p>
        </p:txBody>
      </p:sp>
      <p:sp>
        <p:nvSpPr>
          <p:cNvPr id="8" name="object 24"/>
          <p:cNvSpPr txBox="1"/>
          <p:nvPr/>
        </p:nvSpPr>
        <p:spPr>
          <a:xfrm>
            <a:off x="817841" y="1675315"/>
            <a:ext cx="4582795" cy="566822"/>
          </a:xfrm>
          <a:prstGeom prst="rect">
            <a:avLst/>
          </a:prstGeom>
        </p:spPr>
        <p:txBody>
          <a:bodyPr vert="horz" wrap="square" lIns="0" tIns="12700" rIns="0" bIns="0" rtlCol="0" anchor="t">
            <a:spAutoFit/>
          </a:bodyPr>
          <a:lstStyle/>
          <a:p>
            <a:pPr marL="12700">
              <a:lnSpc>
                <a:spcPct val="100000"/>
              </a:lnSpc>
              <a:spcBef>
                <a:spcPts val="100"/>
              </a:spcBef>
            </a:pPr>
            <a:r>
              <a:rPr lang="en-US" sz="3600" b="1" spc="-5" dirty="0" err="1" smtClean="0">
                <a:solidFill>
                  <a:srgbClr val="4471C4"/>
                </a:solidFill>
                <a:latin typeface="Calibri"/>
                <a:cs typeface="Calibri"/>
              </a:rPr>
              <a:t>Cơ</a:t>
            </a:r>
            <a:r>
              <a:rPr lang="en-US" sz="3600" b="1" spc="-5" dirty="0" smtClean="0">
                <a:solidFill>
                  <a:srgbClr val="4471C4"/>
                </a:solidFill>
                <a:latin typeface="Calibri"/>
                <a:cs typeface="Calibri"/>
              </a:rPr>
              <a:t> </a:t>
            </a:r>
            <a:r>
              <a:rPr lang="en-US" sz="3600" b="1" spc="-5" dirty="0" err="1" smtClean="0">
                <a:solidFill>
                  <a:srgbClr val="4471C4"/>
                </a:solidFill>
                <a:latin typeface="Calibri"/>
                <a:cs typeface="Calibri"/>
              </a:rPr>
              <a:t>chê</a:t>
            </a:r>
            <a:r>
              <a:rPr lang="en-US" sz="3600" b="1" spc="-5" dirty="0" smtClean="0">
                <a:solidFill>
                  <a:srgbClr val="4471C4"/>
                </a:solidFill>
                <a:latin typeface="Calibri"/>
                <a:cs typeface="Calibri"/>
              </a:rPr>
              <a:t>́ </a:t>
            </a:r>
            <a:r>
              <a:rPr lang="en-US" sz="3600" b="1" spc="-5" dirty="0" err="1" smtClean="0">
                <a:solidFill>
                  <a:srgbClr val="4471C4"/>
                </a:solidFill>
                <a:latin typeface="Calibri"/>
                <a:cs typeface="Calibri"/>
              </a:rPr>
              <a:t>đồng</a:t>
            </a:r>
            <a:r>
              <a:rPr lang="en-US" sz="3600" b="1" spc="-5" dirty="0" smtClean="0">
                <a:solidFill>
                  <a:srgbClr val="4471C4"/>
                </a:solidFill>
                <a:latin typeface="Calibri"/>
                <a:cs typeface="Calibri"/>
              </a:rPr>
              <a:t> </a:t>
            </a:r>
            <a:r>
              <a:rPr lang="en-US" sz="3600" b="1" spc="-5" dirty="0" err="1" smtClean="0">
                <a:solidFill>
                  <a:srgbClr val="4471C4"/>
                </a:solidFill>
                <a:latin typeface="Calibri"/>
                <a:cs typeface="Calibri"/>
              </a:rPr>
              <a:t>thuận</a:t>
            </a:r>
            <a:r>
              <a:rPr sz="3600" b="1" spc="-15" dirty="0" smtClean="0">
                <a:solidFill>
                  <a:srgbClr val="4471C4"/>
                </a:solidFill>
                <a:latin typeface="Calibri"/>
                <a:cs typeface="Calibri"/>
              </a:rPr>
              <a:t>:</a:t>
            </a:r>
            <a:endParaRPr sz="3600" b="1" spc="-15" dirty="0">
              <a:solidFill>
                <a:srgbClr val="4471C4"/>
              </a:solidFill>
              <a:latin typeface="Calibri"/>
              <a:cs typeface="Calibri"/>
            </a:endParaRPr>
          </a:p>
        </p:txBody>
      </p:sp>
    </p:spTree>
    <p:extLst>
      <p:ext uri="{BB962C8B-B14F-4D97-AF65-F5344CB8AC3E}">
        <p14:creationId xmlns:p14="http://schemas.microsoft.com/office/powerpoint/2010/main" val="3850700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t>Phần</a:t>
            </a:r>
            <a:r>
              <a:rPr spc="-15"/>
              <a:t> </a:t>
            </a:r>
            <a:r>
              <a:t>I –</a:t>
            </a:r>
            <a:r>
              <a:rPr spc="-15"/>
              <a:t> </a:t>
            </a:r>
            <a:r>
              <a:rPr lang="en-US" spc="-5" err="1"/>
              <a:t>Ngữ</a:t>
            </a:r>
            <a:r>
              <a:rPr lang="en-US" spc="-5"/>
              <a:t> </a:t>
            </a:r>
            <a:r>
              <a:rPr lang="en-US" spc="-5" err="1"/>
              <a:t>cảnh</a:t>
            </a:r>
            <a:endParaRPr/>
          </a:p>
        </p:txBody>
      </p:sp>
      <p:sp>
        <p:nvSpPr>
          <p:cNvPr id="25" name="object 25"/>
          <p:cNvSpPr txBox="1">
            <a:spLocks noGrp="1"/>
          </p:cNvSpPr>
          <p:nvPr>
            <p:ph type="ftr" sz="quarter" idx="5"/>
          </p:nvPr>
        </p:nvSpPr>
        <p:spPr>
          <a:xfrm>
            <a:off x="3220339" y="6502400"/>
            <a:ext cx="3355340" cy="309957"/>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a:t>Đô</a:t>
            </a:r>
            <a:r>
              <a:rPr lang="en-US" spc="-30" dirty="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ts val="124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5</a:t>
            </a:fld>
            <a:endParaRPr/>
          </a:p>
        </p:txBody>
      </p:sp>
      <p:sp>
        <p:nvSpPr>
          <p:cNvPr id="32" name="Rectangle 31"/>
          <p:cNvSpPr/>
          <p:nvPr/>
        </p:nvSpPr>
        <p:spPr>
          <a:xfrm>
            <a:off x="705465" y="1951564"/>
            <a:ext cx="7538029" cy="3108543"/>
          </a:xfrm>
          <a:prstGeom prst="rect">
            <a:avLst/>
          </a:prstGeom>
        </p:spPr>
        <p:txBody>
          <a:bodyPr wrap="square" lIns="91440" tIns="45720" rIns="91440" bIns="45720" anchor="t">
            <a:spAutoFit/>
          </a:bodyPr>
          <a:lstStyle/>
          <a:p>
            <a:pPr marL="457200" indent="-457200">
              <a:buFont typeface="Arial"/>
              <a:buChar char="•"/>
            </a:pPr>
            <a:r>
              <a:rPr lang="en-US" sz="2800" dirty="0" err="1" smtClean="0">
                <a:ea typeface="Calibri"/>
                <a:cs typeface="Calibri"/>
              </a:rPr>
              <a:t>Đô</a:t>
            </a:r>
            <a:r>
              <a:rPr lang="en-US" sz="2800" dirty="0" smtClean="0">
                <a:ea typeface="Calibri"/>
                <a:cs typeface="Calibri"/>
              </a:rPr>
              <a:t>̀ </a:t>
            </a:r>
            <a:r>
              <a:rPr lang="en-US" sz="2800" dirty="0" err="1" smtClean="0">
                <a:ea typeface="Calibri"/>
                <a:cs typeface="Calibri"/>
              </a:rPr>
              <a:t>án</a:t>
            </a:r>
            <a:r>
              <a:rPr lang="en-US" sz="2800" dirty="0" smtClean="0">
                <a:ea typeface="Calibri"/>
                <a:cs typeface="Calibri"/>
              </a:rPr>
              <a:t> </a:t>
            </a:r>
            <a:r>
              <a:rPr lang="en-US" sz="2800" dirty="0" err="1" smtClean="0">
                <a:ea typeface="Calibri"/>
                <a:cs typeface="Calibri"/>
              </a:rPr>
              <a:t>tham</a:t>
            </a:r>
            <a:r>
              <a:rPr lang="en-US" sz="2800" dirty="0" smtClean="0">
                <a:ea typeface="Calibri"/>
                <a:cs typeface="Calibri"/>
              </a:rPr>
              <a:t> </a:t>
            </a:r>
            <a:r>
              <a:rPr lang="en-US" sz="2800" dirty="0" err="1" smtClean="0">
                <a:ea typeface="Calibri"/>
                <a:cs typeface="Calibri"/>
              </a:rPr>
              <a:t>khảo</a:t>
            </a:r>
            <a:r>
              <a:rPr lang="en-US" sz="2800" dirty="0" smtClean="0">
                <a:ea typeface="Calibri"/>
                <a:cs typeface="Calibri"/>
              </a:rPr>
              <a:t> </a:t>
            </a:r>
            <a:r>
              <a:rPr lang="en-US" sz="2800" dirty="0" err="1" smtClean="0">
                <a:ea typeface="Calibri"/>
                <a:cs typeface="Calibri"/>
              </a:rPr>
              <a:t>nhiều</a:t>
            </a:r>
            <a:r>
              <a:rPr lang="en-US" sz="2800" dirty="0" smtClean="0">
                <a:ea typeface="Calibri"/>
                <a:cs typeface="Calibri"/>
              </a:rPr>
              <a:t> </a:t>
            </a:r>
            <a:r>
              <a:rPr lang="en-US" sz="2800" dirty="0" err="1" smtClean="0">
                <a:ea typeface="Calibri"/>
                <a:cs typeface="Calibri"/>
              </a:rPr>
              <a:t>phương</a:t>
            </a:r>
            <a:r>
              <a:rPr lang="en-US" sz="2800" dirty="0" smtClean="0">
                <a:ea typeface="Calibri"/>
                <a:cs typeface="Calibri"/>
              </a:rPr>
              <a:t> </a:t>
            </a:r>
            <a:r>
              <a:rPr lang="en-US" sz="2800" dirty="0" err="1" smtClean="0">
                <a:ea typeface="Calibri"/>
                <a:cs typeface="Calibri"/>
              </a:rPr>
              <a:t>thức</a:t>
            </a:r>
            <a:r>
              <a:rPr lang="en-US" sz="2800" dirty="0" smtClean="0">
                <a:ea typeface="Calibri"/>
                <a:cs typeface="Calibri"/>
              </a:rPr>
              <a:t> </a:t>
            </a:r>
            <a:r>
              <a:rPr lang="en-US" sz="2800" dirty="0" err="1" smtClean="0">
                <a:ea typeface="Calibri"/>
                <a:cs typeface="Calibri"/>
              </a:rPr>
              <a:t>đánh</a:t>
            </a:r>
            <a:r>
              <a:rPr lang="en-US" sz="2800" dirty="0" smtClean="0">
                <a:ea typeface="Calibri"/>
                <a:cs typeface="Calibri"/>
              </a:rPr>
              <a:t> </a:t>
            </a:r>
            <a:r>
              <a:rPr lang="en-US" sz="2800" dirty="0" err="1" smtClean="0">
                <a:ea typeface="Calibri"/>
                <a:cs typeface="Calibri"/>
              </a:rPr>
              <a:t>gia</a:t>
            </a:r>
            <a:r>
              <a:rPr lang="en-US" sz="2800" dirty="0" smtClean="0">
                <a:ea typeface="Calibri"/>
                <a:cs typeface="Calibri"/>
              </a:rPr>
              <a:t>́ </a:t>
            </a:r>
            <a:r>
              <a:rPr lang="en-US" sz="2800" dirty="0" err="1" smtClean="0">
                <a:ea typeface="Calibri"/>
                <a:cs typeface="Calibri"/>
              </a:rPr>
              <a:t>hiệu</a:t>
            </a:r>
            <a:r>
              <a:rPr lang="en-US" sz="2800" dirty="0" smtClean="0">
                <a:ea typeface="Calibri"/>
                <a:cs typeface="Calibri"/>
              </a:rPr>
              <a:t> </a:t>
            </a:r>
            <a:r>
              <a:rPr lang="en-US" sz="2800" dirty="0" err="1" smtClean="0">
                <a:ea typeface="Calibri"/>
                <a:cs typeface="Calibri"/>
              </a:rPr>
              <a:t>suất</a:t>
            </a:r>
            <a:r>
              <a:rPr lang="en-US" sz="2800" dirty="0" smtClean="0">
                <a:ea typeface="Calibri"/>
                <a:cs typeface="Calibri"/>
              </a:rPr>
              <a:t> </a:t>
            </a:r>
            <a:r>
              <a:rPr lang="en-US" sz="2800" dirty="0" err="1" smtClean="0">
                <a:ea typeface="Calibri"/>
                <a:cs typeface="Calibri"/>
              </a:rPr>
              <a:t>khác</a:t>
            </a:r>
            <a:r>
              <a:rPr lang="en-US" sz="2800" dirty="0" smtClean="0">
                <a:ea typeface="Calibri"/>
                <a:cs typeface="Calibri"/>
              </a:rPr>
              <a:t> </a:t>
            </a:r>
            <a:r>
              <a:rPr lang="en-US" sz="2800" dirty="0" err="1" smtClean="0">
                <a:ea typeface="Calibri"/>
                <a:cs typeface="Calibri"/>
              </a:rPr>
              <a:t>nhau</a:t>
            </a:r>
            <a:r>
              <a:rPr lang="en-US" sz="2800" dirty="0" smtClean="0">
                <a:ea typeface="Calibri"/>
                <a:cs typeface="Calibri"/>
              </a:rPr>
              <a:t>.  </a:t>
            </a:r>
          </a:p>
          <a:p>
            <a:pPr marL="457200" indent="-457200">
              <a:buFont typeface="Arial"/>
              <a:buChar char="•"/>
            </a:pPr>
            <a:r>
              <a:rPr lang="en-US" sz="2800" dirty="0" smtClean="0">
                <a:ea typeface="Calibri"/>
                <a:cs typeface="Calibri"/>
              </a:rPr>
              <a:t>Qua </a:t>
            </a:r>
            <a:r>
              <a:rPr lang="en-US" sz="2800" dirty="0" err="1" smtClean="0">
                <a:ea typeface="Calibri"/>
                <a:cs typeface="Calibri"/>
              </a:rPr>
              <a:t>đo</a:t>
            </a:r>
            <a:r>
              <a:rPr lang="en-US" sz="2800" dirty="0" smtClean="0">
                <a:ea typeface="Calibri"/>
                <a:cs typeface="Calibri"/>
              </a:rPr>
              <a:t>́ </a:t>
            </a:r>
            <a:r>
              <a:rPr lang="en-US" sz="2800" dirty="0" err="1" smtClean="0">
                <a:ea typeface="Calibri"/>
                <a:cs typeface="Calibri"/>
              </a:rPr>
              <a:t>nhóm</a:t>
            </a:r>
            <a:r>
              <a:rPr lang="en-US" sz="2800" dirty="0" smtClean="0">
                <a:ea typeface="Calibri"/>
                <a:cs typeface="Calibri"/>
              </a:rPr>
              <a:t> </a:t>
            </a:r>
            <a:r>
              <a:rPr lang="en-US" sz="2800" dirty="0" err="1" smtClean="0">
                <a:ea typeface="Calibri"/>
                <a:cs typeface="Calibri"/>
              </a:rPr>
              <a:t>lựa</a:t>
            </a:r>
            <a:r>
              <a:rPr lang="en-US" sz="2800" dirty="0" smtClean="0">
                <a:ea typeface="Calibri"/>
                <a:cs typeface="Calibri"/>
              </a:rPr>
              <a:t> </a:t>
            </a:r>
            <a:r>
              <a:rPr lang="en-US" sz="2800" dirty="0" err="1" smtClean="0">
                <a:ea typeface="Calibri"/>
                <a:cs typeface="Calibri"/>
              </a:rPr>
              <a:t>chọn</a:t>
            </a:r>
            <a:r>
              <a:rPr lang="en-US" sz="2800" dirty="0" smtClean="0">
                <a:ea typeface="Calibri"/>
                <a:cs typeface="Calibri"/>
              </a:rPr>
              <a:t> </a:t>
            </a:r>
            <a:r>
              <a:rPr lang="en-US" sz="2800" dirty="0" err="1" smtClean="0">
                <a:ea typeface="Calibri"/>
                <a:cs typeface="Calibri"/>
              </a:rPr>
              <a:t>đánh</a:t>
            </a:r>
            <a:r>
              <a:rPr lang="en-US" sz="2800" dirty="0" smtClean="0">
                <a:ea typeface="Calibri"/>
                <a:cs typeface="Calibri"/>
              </a:rPr>
              <a:t> </a:t>
            </a:r>
            <a:r>
              <a:rPr lang="en-US" sz="2800" dirty="0" err="1" smtClean="0">
                <a:ea typeface="Calibri"/>
                <a:cs typeface="Calibri"/>
              </a:rPr>
              <a:t>gia</a:t>
            </a:r>
            <a:r>
              <a:rPr lang="en-US" sz="2800" dirty="0" smtClean="0">
                <a:ea typeface="Calibri"/>
                <a:cs typeface="Calibri"/>
              </a:rPr>
              <a:t>́ </a:t>
            </a:r>
            <a:r>
              <a:rPr lang="en-US" sz="2800" dirty="0" err="1" smtClean="0">
                <a:ea typeface="Calibri"/>
                <a:cs typeface="Calibri"/>
              </a:rPr>
              <a:t>hiệu</a:t>
            </a:r>
            <a:r>
              <a:rPr lang="en-US" sz="2800" dirty="0" smtClean="0">
                <a:ea typeface="Calibri"/>
                <a:cs typeface="Calibri"/>
              </a:rPr>
              <a:t> </a:t>
            </a:r>
            <a:r>
              <a:rPr lang="en-US" sz="2800" dirty="0" err="1" smtClean="0">
                <a:ea typeface="Calibri"/>
                <a:cs typeface="Calibri"/>
              </a:rPr>
              <a:t>suất</a:t>
            </a:r>
            <a:r>
              <a:rPr lang="en-US" sz="2800" dirty="0" smtClean="0">
                <a:ea typeface="Calibri"/>
                <a:cs typeface="Calibri"/>
              </a:rPr>
              <a:t> </a:t>
            </a:r>
            <a:r>
              <a:rPr lang="en-US" sz="2800" dirty="0" err="1" smtClean="0">
                <a:ea typeface="Calibri"/>
                <a:cs typeface="Calibri"/>
              </a:rPr>
              <a:t>cơ</a:t>
            </a:r>
            <a:r>
              <a:rPr lang="en-US" sz="2800" dirty="0" smtClean="0">
                <a:ea typeface="Calibri"/>
                <a:cs typeface="Calibri"/>
              </a:rPr>
              <a:t> </a:t>
            </a:r>
            <a:r>
              <a:rPr lang="en-US" sz="2800" dirty="0" err="1" smtClean="0">
                <a:ea typeface="Calibri"/>
                <a:cs typeface="Calibri"/>
              </a:rPr>
              <a:t>chê</a:t>
            </a:r>
            <a:r>
              <a:rPr lang="en-US" sz="2800" dirty="0" smtClean="0">
                <a:ea typeface="Calibri"/>
                <a:cs typeface="Calibri"/>
              </a:rPr>
              <a:t>́ </a:t>
            </a:r>
            <a:r>
              <a:rPr lang="en-US" sz="2800" dirty="0" err="1" smtClean="0">
                <a:ea typeface="Calibri"/>
                <a:cs typeface="Calibri"/>
              </a:rPr>
              <a:t>đồng</a:t>
            </a:r>
            <a:r>
              <a:rPr lang="en-US" sz="2800" dirty="0" smtClean="0">
                <a:ea typeface="Calibri"/>
                <a:cs typeface="Calibri"/>
              </a:rPr>
              <a:t> </a:t>
            </a:r>
            <a:r>
              <a:rPr lang="en-US" sz="2800" dirty="0" err="1" smtClean="0">
                <a:ea typeface="Calibri"/>
                <a:cs typeface="Calibri"/>
              </a:rPr>
              <a:t>thuận</a:t>
            </a:r>
            <a:r>
              <a:rPr lang="en-US" sz="2800" dirty="0" smtClean="0">
                <a:ea typeface="Calibri"/>
                <a:cs typeface="Calibri"/>
              </a:rPr>
              <a:t> Raft ở </a:t>
            </a:r>
            <a:r>
              <a:rPr lang="en-US" sz="2800" dirty="0" err="1" smtClean="0">
                <a:ea typeface="Calibri"/>
                <a:cs typeface="Calibri"/>
              </a:rPr>
              <a:t>Blockchain</a:t>
            </a:r>
            <a:r>
              <a:rPr lang="en-US" sz="2800" dirty="0" smtClean="0">
                <a:ea typeface="Calibri"/>
                <a:cs typeface="Calibri"/>
              </a:rPr>
              <a:t>, </a:t>
            </a:r>
            <a:r>
              <a:rPr lang="en-US" sz="2800" dirty="0" err="1" smtClean="0">
                <a:ea typeface="Calibri"/>
                <a:cs typeface="Calibri"/>
              </a:rPr>
              <a:t>thu</a:t>
            </a:r>
            <a:r>
              <a:rPr lang="en-US" sz="2800" dirty="0" smtClean="0">
                <a:ea typeface="Calibri"/>
                <a:cs typeface="Calibri"/>
              </a:rPr>
              <a:t> </a:t>
            </a:r>
            <a:r>
              <a:rPr lang="en-US" sz="2800" dirty="0" err="1" smtClean="0">
                <a:ea typeface="Calibri"/>
                <a:cs typeface="Calibri"/>
              </a:rPr>
              <a:t>thập</a:t>
            </a:r>
            <a:r>
              <a:rPr lang="en-US" sz="2800" dirty="0" smtClean="0">
                <a:ea typeface="Calibri"/>
                <a:cs typeface="Calibri"/>
              </a:rPr>
              <a:t> </a:t>
            </a:r>
            <a:r>
              <a:rPr lang="en-US" sz="2800" dirty="0" err="1" smtClean="0">
                <a:ea typeface="Calibri"/>
                <a:cs typeface="Calibri"/>
              </a:rPr>
              <a:t>dư</a:t>
            </a:r>
            <a:r>
              <a:rPr lang="en-US" sz="2800" dirty="0" smtClean="0">
                <a:ea typeface="Calibri"/>
                <a:cs typeface="Calibri"/>
              </a:rPr>
              <a:t>̃ </a:t>
            </a:r>
            <a:r>
              <a:rPr lang="en-US" sz="2800" dirty="0" err="1" smtClean="0">
                <a:ea typeface="Calibri"/>
                <a:cs typeface="Calibri"/>
              </a:rPr>
              <a:t>liệu</a:t>
            </a:r>
            <a:r>
              <a:rPr lang="en-US" sz="2800" dirty="0" smtClean="0">
                <a:ea typeface="Calibri"/>
                <a:cs typeface="Calibri"/>
              </a:rPr>
              <a:t> </a:t>
            </a:r>
            <a:r>
              <a:rPr lang="en-US" sz="2800" dirty="0" err="1" smtClean="0">
                <a:ea typeface="Calibri"/>
                <a:cs typeface="Calibri"/>
              </a:rPr>
              <a:t>đê</a:t>
            </a:r>
            <a:r>
              <a:rPr lang="en-US" sz="2800" dirty="0" smtClean="0">
                <a:ea typeface="Calibri"/>
                <a:cs typeface="Calibri"/>
              </a:rPr>
              <a:t>̉ </a:t>
            </a:r>
            <a:r>
              <a:rPr lang="en-US" sz="2800" dirty="0" err="1" smtClean="0">
                <a:ea typeface="Calibri"/>
                <a:cs typeface="Calibri"/>
              </a:rPr>
              <a:t>đánh</a:t>
            </a:r>
            <a:r>
              <a:rPr lang="en-US" sz="2800" dirty="0" smtClean="0">
                <a:ea typeface="Calibri"/>
                <a:cs typeface="Calibri"/>
              </a:rPr>
              <a:t> </a:t>
            </a:r>
            <a:r>
              <a:rPr lang="en-US" sz="2800" dirty="0" err="1" smtClean="0">
                <a:ea typeface="Calibri"/>
                <a:cs typeface="Calibri"/>
              </a:rPr>
              <a:t>gia</a:t>
            </a:r>
            <a:r>
              <a:rPr lang="en-US" sz="2800" dirty="0" smtClean="0">
                <a:ea typeface="Calibri"/>
                <a:cs typeface="Calibri"/>
              </a:rPr>
              <a:t>́ </a:t>
            </a:r>
            <a:r>
              <a:rPr lang="en-US" sz="2800" dirty="0" err="1" smtClean="0">
                <a:ea typeface="Calibri"/>
                <a:cs typeface="Calibri"/>
              </a:rPr>
              <a:t>va</a:t>
            </a:r>
            <a:r>
              <a:rPr lang="en-US" sz="2800" dirty="0" smtClean="0">
                <a:ea typeface="Calibri"/>
                <a:cs typeface="Calibri"/>
              </a:rPr>
              <a:t>̀ </a:t>
            </a:r>
            <a:r>
              <a:rPr lang="en-US" sz="2800" dirty="0" err="1" smtClean="0">
                <a:ea typeface="Calibri"/>
                <a:cs typeface="Calibri"/>
              </a:rPr>
              <a:t>biểu</a:t>
            </a:r>
            <a:r>
              <a:rPr lang="en-US" sz="2800" dirty="0" smtClean="0">
                <a:ea typeface="Calibri"/>
                <a:cs typeface="Calibri"/>
              </a:rPr>
              <a:t> </a:t>
            </a:r>
            <a:r>
              <a:rPr lang="en-US" sz="2800" dirty="0" err="1" smtClean="0">
                <a:ea typeface="Calibri"/>
                <a:cs typeface="Calibri"/>
              </a:rPr>
              <a:t>diễn</a:t>
            </a:r>
            <a:r>
              <a:rPr lang="en-US" sz="2800" dirty="0" smtClean="0">
                <a:ea typeface="Calibri"/>
                <a:cs typeface="Calibri"/>
              </a:rPr>
              <a:t> ở </a:t>
            </a:r>
            <a:r>
              <a:rPr lang="en-US" sz="2800" dirty="0" err="1" smtClean="0">
                <a:ea typeface="Calibri"/>
                <a:cs typeface="Calibri"/>
              </a:rPr>
              <a:t>dạng</a:t>
            </a:r>
            <a:r>
              <a:rPr lang="en-US" sz="2800" dirty="0" smtClean="0">
                <a:ea typeface="Calibri"/>
                <a:cs typeface="Calibri"/>
              </a:rPr>
              <a:t> </a:t>
            </a:r>
            <a:r>
              <a:rPr lang="en-US" sz="2800" dirty="0" err="1" smtClean="0">
                <a:ea typeface="Calibri"/>
                <a:cs typeface="Calibri"/>
              </a:rPr>
              <a:t>biểu</a:t>
            </a:r>
            <a:r>
              <a:rPr lang="en-US" sz="2800" dirty="0" smtClean="0">
                <a:ea typeface="Calibri"/>
                <a:cs typeface="Calibri"/>
              </a:rPr>
              <a:t> </a:t>
            </a:r>
            <a:r>
              <a:rPr lang="en-US" sz="2800" dirty="0" err="1" smtClean="0">
                <a:ea typeface="Calibri"/>
                <a:cs typeface="Calibri"/>
              </a:rPr>
              <a:t>đô</a:t>
            </a:r>
            <a:r>
              <a:rPr lang="en-US" sz="2800" dirty="0" smtClean="0">
                <a:ea typeface="Calibri"/>
                <a:cs typeface="Calibri"/>
              </a:rPr>
              <a:t>̀ </a:t>
            </a:r>
            <a:r>
              <a:rPr lang="en-US" sz="2800" dirty="0" err="1" smtClean="0">
                <a:ea typeface="Calibri"/>
                <a:cs typeface="Calibri"/>
              </a:rPr>
              <a:t>đê</a:t>
            </a:r>
            <a:r>
              <a:rPr lang="en-US" sz="2800" dirty="0" smtClean="0">
                <a:ea typeface="Calibri"/>
                <a:cs typeface="Calibri"/>
              </a:rPr>
              <a:t>̉ </a:t>
            </a:r>
            <a:r>
              <a:rPr lang="en-US" sz="2800" dirty="0" err="1" smtClean="0">
                <a:ea typeface="Calibri"/>
                <a:cs typeface="Calibri"/>
              </a:rPr>
              <a:t>tăng</a:t>
            </a:r>
            <a:r>
              <a:rPr lang="en-US" sz="2800" dirty="0" smtClean="0">
                <a:ea typeface="Calibri"/>
                <a:cs typeface="Calibri"/>
              </a:rPr>
              <a:t> </a:t>
            </a:r>
            <a:r>
              <a:rPr lang="en-US" sz="2800" dirty="0" err="1" smtClean="0">
                <a:ea typeface="Calibri"/>
                <a:cs typeface="Calibri"/>
              </a:rPr>
              <a:t>tính</a:t>
            </a:r>
            <a:r>
              <a:rPr lang="en-US" sz="2800" dirty="0" smtClean="0">
                <a:ea typeface="Calibri"/>
                <a:cs typeface="Calibri"/>
              </a:rPr>
              <a:t> </a:t>
            </a:r>
            <a:r>
              <a:rPr lang="en-US" sz="2800" dirty="0" err="1" smtClean="0">
                <a:ea typeface="Calibri"/>
                <a:cs typeface="Calibri"/>
              </a:rPr>
              <a:t>trực</a:t>
            </a:r>
            <a:r>
              <a:rPr lang="en-US" sz="2800" dirty="0" smtClean="0">
                <a:ea typeface="Calibri"/>
                <a:cs typeface="Calibri"/>
              </a:rPr>
              <a:t> </a:t>
            </a:r>
            <a:r>
              <a:rPr lang="en-US" sz="2800" dirty="0" err="1" smtClean="0">
                <a:ea typeface="Calibri"/>
                <a:cs typeface="Calibri"/>
              </a:rPr>
              <a:t>quan</a:t>
            </a:r>
            <a:r>
              <a:rPr lang="en-US" sz="2800" dirty="0" smtClean="0">
                <a:ea typeface="Calibri"/>
                <a:cs typeface="Calibri"/>
              </a:rPr>
              <a:t>.</a:t>
            </a:r>
            <a:endParaRPr lang="en-US" sz="2800" dirty="0">
              <a:ea typeface="Calibri"/>
              <a:cs typeface="Arial"/>
            </a:endParaRPr>
          </a:p>
          <a:p>
            <a:pPr algn="just"/>
            <a:endParaRPr lang="en-US" sz="2800" dirty="0">
              <a:ea typeface="Calibri"/>
              <a:cs typeface="Calibri"/>
            </a:endParaRPr>
          </a:p>
        </p:txBody>
      </p:sp>
      <p:sp>
        <p:nvSpPr>
          <p:cNvPr id="8" name="object 24"/>
          <p:cNvSpPr txBox="1"/>
          <p:nvPr/>
        </p:nvSpPr>
        <p:spPr>
          <a:xfrm>
            <a:off x="817841" y="1205589"/>
            <a:ext cx="4582795" cy="505267"/>
          </a:xfrm>
          <a:prstGeom prst="rect">
            <a:avLst/>
          </a:prstGeom>
        </p:spPr>
        <p:txBody>
          <a:bodyPr vert="horz" wrap="square" lIns="0" tIns="12700" rIns="0" bIns="0" rtlCol="0" anchor="t">
            <a:spAutoFit/>
          </a:bodyPr>
          <a:lstStyle/>
          <a:p>
            <a:pPr marL="12700">
              <a:lnSpc>
                <a:spcPct val="100000"/>
              </a:lnSpc>
              <a:spcBef>
                <a:spcPts val="100"/>
              </a:spcBef>
            </a:pPr>
            <a:r>
              <a:rPr lang="en-US" sz="3200" b="1" spc="-5" err="1">
                <a:solidFill>
                  <a:srgbClr val="4471C4"/>
                </a:solidFill>
                <a:latin typeface="Calibri"/>
                <a:cs typeface="Calibri"/>
              </a:rPr>
              <a:t>Mục</a:t>
            </a:r>
            <a:r>
              <a:rPr lang="en-US" sz="3200" b="1" spc="-5">
                <a:solidFill>
                  <a:srgbClr val="4471C4"/>
                </a:solidFill>
                <a:latin typeface="Calibri"/>
                <a:cs typeface="Calibri"/>
              </a:rPr>
              <a:t> </a:t>
            </a:r>
            <a:r>
              <a:rPr lang="en-US" sz="3200" b="1" spc="-5" err="1">
                <a:solidFill>
                  <a:srgbClr val="4471C4"/>
                </a:solidFill>
                <a:latin typeface="Calibri"/>
                <a:cs typeface="Calibri"/>
              </a:rPr>
              <a:t>tiêu</a:t>
            </a:r>
            <a:r>
              <a:rPr sz="3200" b="1" spc="-15">
                <a:solidFill>
                  <a:srgbClr val="4471C4"/>
                </a:solidFill>
                <a:latin typeface="Calibri"/>
                <a:cs typeface="Calibri"/>
              </a:rPr>
              <a:t>:</a:t>
            </a:r>
          </a:p>
        </p:txBody>
      </p:sp>
    </p:spTree>
    <p:extLst>
      <p:ext uri="{BB962C8B-B14F-4D97-AF65-F5344CB8AC3E}">
        <p14:creationId xmlns:p14="http://schemas.microsoft.com/office/powerpoint/2010/main" val="3914860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7" y="125095"/>
            <a:ext cx="5132933" cy="474489"/>
          </a:xfrm>
          <a:prstGeom prst="rect">
            <a:avLst/>
          </a:prstGeom>
        </p:spPr>
        <p:txBody>
          <a:bodyPr vert="horz" wrap="square" lIns="0" tIns="12700" rIns="0" bIns="0" rtlCol="0" anchor="t">
            <a:spAutoFit/>
          </a:bodyPr>
          <a:lstStyle/>
          <a:p>
            <a:pPr marL="12700">
              <a:spcBef>
                <a:spcPts val="100"/>
              </a:spcBef>
            </a:pPr>
            <a:r>
              <a:rPr err="1"/>
              <a:t>Phần</a:t>
            </a:r>
            <a:r>
              <a:rPr spc="-20"/>
              <a:t> </a:t>
            </a:r>
            <a:r>
              <a:rPr spc="-5"/>
              <a:t>II</a:t>
            </a:r>
            <a:r>
              <a:rPr spc="5"/>
              <a:t> </a:t>
            </a:r>
            <a:r>
              <a:t>–</a:t>
            </a:r>
            <a:r>
              <a:rPr spc="-20"/>
              <a:t> </a:t>
            </a:r>
            <a:r>
              <a:rPr lang="en-US" spc="-20"/>
              <a:t>Cơ sở lý thuyết</a:t>
            </a:r>
          </a:p>
        </p:txBody>
      </p:sp>
      <p:sp>
        <p:nvSpPr>
          <p:cNvPr id="6" name="object 6"/>
          <p:cNvSpPr txBox="1"/>
          <p:nvPr/>
        </p:nvSpPr>
        <p:spPr>
          <a:xfrm>
            <a:off x="253205" y="1220336"/>
            <a:ext cx="5119416" cy="3842077"/>
          </a:xfrm>
          <a:prstGeom prst="rect">
            <a:avLst/>
          </a:prstGeom>
        </p:spPr>
        <p:txBody>
          <a:bodyPr vert="horz" wrap="square" lIns="0" tIns="12700" rIns="0" bIns="0" rtlCol="0" anchor="t">
            <a:spAutoFit/>
          </a:bodyPr>
          <a:lstStyle/>
          <a:p>
            <a:pPr marL="12700" algn="just">
              <a:spcBef>
                <a:spcPts val="100"/>
              </a:spcBef>
            </a:pPr>
            <a:r>
              <a:rPr lang="vi-VN" sz="2800" dirty="0">
                <a:latin typeface="Calibri"/>
                <a:ea typeface="Calibri"/>
                <a:cs typeface="Calibri"/>
              </a:rPr>
              <a:t>Giới thiệu </a:t>
            </a:r>
            <a:r>
              <a:rPr lang="en-US" sz="2800" dirty="0" err="1" smtClean="0">
                <a:latin typeface="Calibri"/>
                <a:ea typeface="Calibri"/>
                <a:cs typeface="Calibri"/>
              </a:rPr>
              <a:t>Hyperledger</a:t>
            </a:r>
            <a:r>
              <a:rPr lang="en-US" sz="2800" dirty="0" smtClean="0">
                <a:latin typeface="Calibri"/>
                <a:ea typeface="Calibri"/>
                <a:cs typeface="Calibri"/>
              </a:rPr>
              <a:t> Fabric</a:t>
            </a:r>
            <a:r>
              <a:rPr lang="vi-VN" sz="2800" dirty="0" smtClean="0">
                <a:latin typeface="Calibri"/>
                <a:ea typeface="Calibri"/>
                <a:cs typeface="Calibri"/>
              </a:rPr>
              <a:t>:</a:t>
            </a:r>
            <a:r>
              <a:rPr lang="vi-VN" sz="2800" dirty="0">
                <a:latin typeface="Calibri"/>
                <a:ea typeface="Calibri"/>
                <a:cs typeface="Calibri"/>
              </a:rPr>
              <a:t>  </a:t>
            </a:r>
          </a:p>
          <a:p>
            <a:pPr marL="469900" indent="-457200" algn="just">
              <a:buFont typeface="Arial"/>
              <a:buChar char="•"/>
            </a:pPr>
            <a:r>
              <a:rPr lang="en-US" sz="2800" dirty="0">
                <a:latin typeface="Calibri"/>
                <a:ea typeface="Calibri"/>
                <a:cs typeface="Calibri"/>
              </a:rPr>
              <a:t>L</a:t>
            </a:r>
            <a:r>
              <a:rPr lang="vi-VN" sz="2800" dirty="0" smtClean="0">
                <a:latin typeface="Calibri"/>
                <a:ea typeface="Calibri"/>
                <a:cs typeface="Calibri"/>
              </a:rPr>
              <a:t>à </a:t>
            </a:r>
            <a:r>
              <a:rPr lang="vi-VN" sz="2800" dirty="0">
                <a:latin typeface="Calibri"/>
                <a:ea typeface="Calibri"/>
                <a:cs typeface="Calibri"/>
              </a:rPr>
              <a:t>một </a:t>
            </a:r>
            <a:r>
              <a:rPr lang="en-US" sz="2800" dirty="0" err="1" smtClean="0">
                <a:latin typeface="Calibri"/>
                <a:ea typeface="Calibri"/>
                <a:cs typeface="Calibri"/>
              </a:rPr>
              <a:t>nền</a:t>
            </a:r>
            <a:r>
              <a:rPr lang="en-US" sz="2800" dirty="0" smtClean="0">
                <a:latin typeface="Calibri"/>
                <a:ea typeface="Calibri"/>
                <a:cs typeface="Calibri"/>
              </a:rPr>
              <a:t> </a:t>
            </a:r>
            <a:r>
              <a:rPr lang="en-US" sz="2800" dirty="0" err="1" smtClean="0">
                <a:latin typeface="Calibri"/>
                <a:ea typeface="Calibri"/>
                <a:cs typeface="Calibri"/>
              </a:rPr>
              <a:t>tảng</a:t>
            </a:r>
            <a:r>
              <a:rPr lang="en-US" sz="2800" dirty="0" smtClean="0">
                <a:latin typeface="Calibri"/>
                <a:ea typeface="Calibri"/>
                <a:cs typeface="Calibri"/>
              </a:rPr>
              <a:t> </a:t>
            </a:r>
            <a:r>
              <a:rPr lang="en-US" sz="2800" dirty="0" err="1" smtClean="0">
                <a:latin typeface="Calibri"/>
                <a:ea typeface="Calibri"/>
                <a:cs typeface="Calibri"/>
              </a:rPr>
              <a:t>blockchain</a:t>
            </a:r>
            <a:r>
              <a:rPr lang="en-US" sz="2800" dirty="0" smtClean="0">
                <a:latin typeface="Calibri"/>
                <a:ea typeface="Calibri"/>
                <a:cs typeface="Calibri"/>
              </a:rPr>
              <a:t> </a:t>
            </a:r>
            <a:r>
              <a:rPr lang="vi-VN" sz="2800" dirty="0" smtClean="0">
                <a:latin typeface="Calibri"/>
                <a:ea typeface="Calibri"/>
                <a:cs typeface="Calibri"/>
              </a:rPr>
              <a:t>mã </a:t>
            </a:r>
            <a:r>
              <a:rPr lang="vi-VN" sz="2800" dirty="0">
                <a:latin typeface="Calibri"/>
                <a:ea typeface="Calibri"/>
                <a:cs typeface="Calibri"/>
              </a:rPr>
              <a:t>nguồn </a:t>
            </a:r>
            <a:r>
              <a:rPr lang="vi-VN" sz="2800" dirty="0" smtClean="0">
                <a:latin typeface="Calibri"/>
                <a:ea typeface="Calibri"/>
                <a:cs typeface="Calibri"/>
              </a:rPr>
              <a:t>mở</a:t>
            </a:r>
            <a:r>
              <a:rPr lang="en-US" sz="2800" dirty="0" smtClean="0">
                <a:latin typeface="Calibri"/>
                <a:ea typeface="Calibri"/>
                <a:cs typeface="Calibri"/>
              </a:rPr>
              <a:t> </a:t>
            </a:r>
            <a:r>
              <a:rPr lang="en-US" sz="2800" dirty="0" err="1" smtClean="0">
                <a:latin typeface="Calibri"/>
                <a:ea typeface="Calibri"/>
                <a:cs typeface="Calibri"/>
              </a:rPr>
              <a:t>phát</a:t>
            </a:r>
            <a:r>
              <a:rPr lang="en-US" sz="2800" dirty="0" smtClean="0">
                <a:latin typeface="Calibri"/>
                <a:ea typeface="Calibri"/>
                <a:cs typeface="Calibri"/>
              </a:rPr>
              <a:t> </a:t>
            </a:r>
            <a:r>
              <a:rPr lang="en-US" sz="2800" dirty="0" err="1" smtClean="0">
                <a:latin typeface="Calibri"/>
                <a:ea typeface="Calibri"/>
                <a:cs typeface="Calibri"/>
              </a:rPr>
              <a:t>triển</a:t>
            </a:r>
            <a:r>
              <a:rPr lang="en-US" sz="2800" dirty="0" smtClean="0">
                <a:latin typeface="Calibri"/>
                <a:ea typeface="Calibri"/>
                <a:cs typeface="Calibri"/>
              </a:rPr>
              <a:t> </a:t>
            </a:r>
            <a:r>
              <a:rPr lang="en-US" sz="2800" dirty="0" err="1" smtClean="0">
                <a:latin typeface="Calibri"/>
                <a:ea typeface="Calibri"/>
                <a:cs typeface="Calibri"/>
              </a:rPr>
              <a:t>bởi</a:t>
            </a:r>
            <a:r>
              <a:rPr lang="en-US" sz="2800" dirty="0" smtClean="0">
                <a:latin typeface="Calibri"/>
                <a:ea typeface="Calibri"/>
                <a:cs typeface="Calibri"/>
              </a:rPr>
              <a:t> Linux Foundation</a:t>
            </a:r>
            <a:endParaRPr lang="vi-VN" sz="2800" dirty="0">
              <a:latin typeface="Calibri"/>
              <a:ea typeface="Calibri"/>
              <a:cs typeface="Calibri"/>
            </a:endParaRPr>
          </a:p>
          <a:p>
            <a:pPr marL="469900" indent="-457200" algn="just">
              <a:buFont typeface="Arial"/>
              <a:buChar char="•"/>
            </a:pPr>
            <a:r>
              <a:rPr lang="en-US" sz="2800" dirty="0" smtClean="0">
                <a:latin typeface="Calibri"/>
                <a:ea typeface="Calibri"/>
                <a:cs typeface="Calibri"/>
              </a:rPr>
              <a:t>Cho </a:t>
            </a:r>
            <a:r>
              <a:rPr lang="en-US" sz="2800" dirty="0" err="1" smtClean="0">
                <a:latin typeface="Calibri"/>
                <a:ea typeface="Calibri"/>
                <a:cs typeface="Calibri"/>
              </a:rPr>
              <a:t>phép</a:t>
            </a:r>
            <a:r>
              <a:rPr lang="en-US" sz="2800" dirty="0" smtClean="0">
                <a:latin typeface="Calibri"/>
                <a:ea typeface="Calibri"/>
                <a:cs typeface="Calibri"/>
              </a:rPr>
              <a:t> </a:t>
            </a:r>
            <a:r>
              <a:rPr lang="en-US" sz="2800" dirty="0" err="1" smtClean="0">
                <a:latin typeface="Calibri"/>
                <a:ea typeface="Calibri"/>
                <a:cs typeface="Calibri"/>
              </a:rPr>
              <a:t>tích</a:t>
            </a:r>
            <a:r>
              <a:rPr lang="en-US" sz="2800" dirty="0" smtClean="0">
                <a:latin typeface="Calibri"/>
                <a:ea typeface="Calibri"/>
                <a:cs typeface="Calibri"/>
              </a:rPr>
              <a:t> </a:t>
            </a:r>
            <a:r>
              <a:rPr lang="en-US" sz="2800" dirty="0" err="1" smtClean="0">
                <a:latin typeface="Calibri"/>
                <a:ea typeface="Calibri"/>
                <a:cs typeface="Calibri"/>
              </a:rPr>
              <a:t>hợp</a:t>
            </a:r>
            <a:r>
              <a:rPr lang="en-US" sz="2800" dirty="0" smtClean="0">
                <a:latin typeface="Calibri"/>
                <a:ea typeface="Calibri"/>
                <a:cs typeface="Calibri"/>
              </a:rPr>
              <a:t> </a:t>
            </a:r>
            <a:r>
              <a:rPr lang="en-US" sz="2800" dirty="0" err="1" smtClean="0">
                <a:latin typeface="Calibri"/>
                <a:ea typeface="Calibri"/>
                <a:cs typeface="Calibri"/>
              </a:rPr>
              <a:t>va</a:t>
            </a:r>
            <a:r>
              <a:rPr lang="en-US" sz="2800" dirty="0" smtClean="0">
                <a:latin typeface="Calibri"/>
                <a:ea typeface="Calibri"/>
                <a:cs typeface="Calibri"/>
              </a:rPr>
              <a:t>̀ </a:t>
            </a:r>
            <a:r>
              <a:rPr lang="en-US" sz="2800" dirty="0" err="1" smtClean="0">
                <a:latin typeface="Calibri"/>
                <a:ea typeface="Calibri"/>
                <a:cs typeface="Calibri"/>
              </a:rPr>
              <a:t>lựa</a:t>
            </a:r>
            <a:r>
              <a:rPr lang="en-US" sz="2800" dirty="0" smtClean="0">
                <a:latin typeface="Calibri"/>
                <a:ea typeface="Calibri"/>
                <a:cs typeface="Calibri"/>
              </a:rPr>
              <a:t> </a:t>
            </a:r>
            <a:r>
              <a:rPr lang="en-US" sz="2800" dirty="0" err="1" smtClean="0">
                <a:latin typeface="Calibri"/>
                <a:ea typeface="Calibri"/>
                <a:cs typeface="Calibri"/>
              </a:rPr>
              <a:t>chọn</a:t>
            </a:r>
            <a:r>
              <a:rPr lang="en-US" sz="2800" dirty="0" smtClean="0">
                <a:latin typeface="Calibri"/>
                <a:ea typeface="Calibri"/>
                <a:cs typeface="Calibri"/>
              </a:rPr>
              <a:t> </a:t>
            </a:r>
            <a:r>
              <a:rPr lang="en-US" sz="2800" dirty="0" err="1" smtClean="0">
                <a:latin typeface="Calibri"/>
                <a:ea typeface="Calibri"/>
                <a:cs typeface="Calibri"/>
              </a:rPr>
              <a:t>các</a:t>
            </a:r>
            <a:r>
              <a:rPr lang="en-US" sz="2800" dirty="0" smtClean="0">
                <a:latin typeface="Calibri"/>
                <a:ea typeface="Calibri"/>
                <a:cs typeface="Calibri"/>
              </a:rPr>
              <a:t> </a:t>
            </a:r>
            <a:r>
              <a:rPr lang="en-US" sz="2800" dirty="0" err="1" smtClean="0">
                <a:latin typeface="Calibri"/>
                <a:ea typeface="Calibri"/>
                <a:cs typeface="Calibri"/>
              </a:rPr>
              <a:t>thành</a:t>
            </a:r>
            <a:r>
              <a:rPr lang="en-US" sz="2800" dirty="0" smtClean="0">
                <a:latin typeface="Calibri"/>
                <a:ea typeface="Calibri"/>
                <a:cs typeface="Calibri"/>
              </a:rPr>
              <a:t> </a:t>
            </a:r>
            <a:r>
              <a:rPr lang="en-US" sz="2800" dirty="0" err="1" smtClean="0">
                <a:latin typeface="Calibri"/>
                <a:ea typeface="Calibri"/>
                <a:cs typeface="Calibri"/>
              </a:rPr>
              <a:t>phần</a:t>
            </a:r>
            <a:r>
              <a:rPr lang="en-US" sz="2800" dirty="0" smtClean="0">
                <a:latin typeface="Calibri"/>
                <a:ea typeface="Calibri"/>
                <a:cs typeface="Calibri"/>
              </a:rPr>
              <a:t> </a:t>
            </a:r>
            <a:r>
              <a:rPr lang="en-US" sz="2800" dirty="0" err="1" smtClean="0">
                <a:latin typeface="Calibri"/>
                <a:ea typeface="Calibri"/>
                <a:cs typeface="Calibri"/>
              </a:rPr>
              <a:t>theo</a:t>
            </a:r>
            <a:r>
              <a:rPr lang="en-US" sz="2800" dirty="0" smtClean="0">
                <a:latin typeface="Calibri"/>
                <a:ea typeface="Calibri"/>
                <a:cs typeface="Calibri"/>
              </a:rPr>
              <a:t> </a:t>
            </a:r>
            <a:r>
              <a:rPr lang="en-US" sz="2800" dirty="0" err="1" smtClean="0">
                <a:latin typeface="Calibri"/>
                <a:ea typeface="Calibri"/>
                <a:cs typeface="Calibri"/>
              </a:rPr>
              <a:t>mong</a:t>
            </a:r>
            <a:r>
              <a:rPr lang="en-US" sz="2800" dirty="0" smtClean="0">
                <a:latin typeface="Calibri"/>
                <a:ea typeface="Calibri"/>
                <a:cs typeface="Calibri"/>
              </a:rPr>
              <a:t> </a:t>
            </a:r>
            <a:r>
              <a:rPr lang="en-US" sz="2800" dirty="0" err="1" smtClean="0">
                <a:latin typeface="Calibri"/>
                <a:ea typeface="Calibri"/>
                <a:cs typeface="Calibri"/>
              </a:rPr>
              <a:t>muốn</a:t>
            </a:r>
            <a:r>
              <a:rPr lang="en-US" sz="2800" dirty="0" smtClean="0">
                <a:latin typeface="Calibri"/>
                <a:ea typeface="Calibri"/>
                <a:cs typeface="Calibri"/>
              </a:rPr>
              <a:t> </a:t>
            </a:r>
            <a:r>
              <a:rPr lang="en-US" sz="2800" dirty="0" err="1" smtClean="0">
                <a:latin typeface="Calibri"/>
                <a:ea typeface="Calibri"/>
                <a:cs typeface="Calibri"/>
              </a:rPr>
              <a:t>như</a:t>
            </a:r>
            <a:r>
              <a:rPr lang="en-US" sz="2800" dirty="0" smtClean="0">
                <a:latin typeface="Calibri"/>
                <a:ea typeface="Calibri"/>
                <a:cs typeface="Calibri"/>
              </a:rPr>
              <a:t> smart contract, </a:t>
            </a:r>
            <a:r>
              <a:rPr lang="en-US" sz="2800" dirty="0" err="1" smtClean="0">
                <a:latin typeface="Calibri"/>
                <a:ea typeface="Calibri"/>
                <a:cs typeface="Calibri"/>
              </a:rPr>
              <a:t>cơ</a:t>
            </a:r>
            <a:r>
              <a:rPr lang="en-US" sz="2800" dirty="0" smtClean="0">
                <a:latin typeface="Calibri"/>
                <a:ea typeface="Calibri"/>
                <a:cs typeface="Calibri"/>
              </a:rPr>
              <a:t> </a:t>
            </a:r>
            <a:r>
              <a:rPr lang="en-US" sz="2800" dirty="0" err="1" smtClean="0">
                <a:latin typeface="Calibri"/>
                <a:ea typeface="Calibri"/>
                <a:cs typeface="Calibri"/>
              </a:rPr>
              <a:t>chê</a:t>
            </a:r>
            <a:r>
              <a:rPr lang="en-US" sz="2800" dirty="0" smtClean="0">
                <a:latin typeface="Calibri"/>
                <a:ea typeface="Calibri"/>
                <a:cs typeface="Calibri"/>
              </a:rPr>
              <a:t>́ </a:t>
            </a:r>
            <a:r>
              <a:rPr lang="en-US" sz="2800" dirty="0" err="1" smtClean="0">
                <a:latin typeface="Calibri"/>
                <a:ea typeface="Calibri"/>
                <a:cs typeface="Calibri"/>
              </a:rPr>
              <a:t>đồng</a:t>
            </a:r>
            <a:r>
              <a:rPr lang="en-US" sz="2800" dirty="0" smtClean="0">
                <a:latin typeface="Calibri"/>
                <a:ea typeface="Calibri"/>
                <a:cs typeface="Calibri"/>
              </a:rPr>
              <a:t> </a:t>
            </a:r>
            <a:r>
              <a:rPr lang="en-US" sz="2800" dirty="0" err="1" smtClean="0">
                <a:latin typeface="Calibri"/>
                <a:ea typeface="Calibri"/>
                <a:cs typeface="Calibri"/>
              </a:rPr>
              <a:t>thuận</a:t>
            </a:r>
            <a:r>
              <a:rPr lang="en-US" sz="2800" dirty="0" smtClean="0">
                <a:latin typeface="Calibri"/>
                <a:ea typeface="Calibri"/>
                <a:cs typeface="Calibri"/>
              </a:rPr>
              <a:t>, …</a:t>
            </a:r>
            <a:r>
              <a:rPr lang="vi-VN" sz="2800" dirty="0" smtClean="0">
                <a:latin typeface="Calibri"/>
                <a:ea typeface="Calibri"/>
                <a:cs typeface="Calibri"/>
              </a:rPr>
              <a:t> </a:t>
            </a:r>
            <a:endParaRPr lang="en-US" sz="2800" dirty="0" smtClean="0">
              <a:latin typeface="Calibri"/>
              <a:ea typeface="Calibri"/>
              <a:cs typeface="Calibri"/>
            </a:endParaRPr>
          </a:p>
          <a:p>
            <a:pPr marL="12700" marR="5080" lvl="0" algn="just">
              <a:spcBef>
                <a:spcPts val="100"/>
              </a:spcBef>
            </a:pPr>
            <a:endParaRPr lang="vi-VN" sz="2400" dirty="0">
              <a:latin typeface="Calibri" panose="020F0502020204030204" pitchFamily="34" charset="0"/>
              <a:ea typeface="Calibri" panose="020F0502020204030204" pitchFamily="34" charset="0"/>
              <a:cs typeface="Calibri" panose="020F0502020204030204" pitchFamily="34" charset="0"/>
            </a:endParaRPr>
          </a:p>
        </p:txBody>
      </p:sp>
      <p:sp>
        <p:nvSpPr>
          <p:cNvPr id="17" name="object 17"/>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a:t>Đô</a:t>
            </a:r>
            <a:r>
              <a:rPr lang="en-US" spc="-30" dirty="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ct val="10000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7" y="125095"/>
            <a:ext cx="5132933" cy="474489"/>
          </a:xfrm>
          <a:prstGeom prst="rect">
            <a:avLst/>
          </a:prstGeom>
        </p:spPr>
        <p:txBody>
          <a:bodyPr vert="horz" wrap="square" lIns="0" tIns="12700" rIns="0" bIns="0" rtlCol="0" anchor="t">
            <a:spAutoFit/>
          </a:bodyPr>
          <a:lstStyle/>
          <a:p>
            <a:pPr marL="12700">
              <a:spcBef>
                <a:spcPts val="100"/>
              </a:spcBef>
            </a:pPr>
            <a:r>
              <a:rPr err="1"/>
              <a:t>Phần</a:t>
            </a:r>
            <a:r>
              <a:rPr spc="-20"/>
              <a:t> </a:t>
            </a:r>
            <a:r>
              <a:rPr spc="-5"/>
              <a:t>II</a:t>
            </a:r>
            <a:r>
              <a:rPr spc="5"/>
              <a:t> </a:t>
            </a:r>
            <a:r>
              <a:t>–</a:t>
            </a:r>
            <a:r>
              <a:rPr spc="-20"/>
              <a:t> </a:t>
            </a:r>
            <a:r>
              <a:rPr lang="en-US" spc="-20"/>
              <a:t>Cơ sở lý thuyết</a:t>
            </a:r>
          </a:p>
        </p:txBody>
      </p:sp>
      <p:sp>
        <p:nvSpPr>
          <p:cNvPr id="6" name="object 6"/>
          <p:cNvSpPr txBox="1"/>
          <p:nvPr/>
        </p:nvSpPr>
        <p:spPr>
          <a:xfrm>
            <a:off x="253205" y="1679624"/>
            <a:ext cx="8114940" cy="2980303"/>
          </a:xfrm>
          <a:prstGeom prst="rect">
            <a:avLst/>
          </a:prstGeom>
        </p:spPr>
        <p:txBody>
          <a:bodyPr vert="horz" wrap="square" lIns="0" tIns="12700" rIns="0" bIns="0" rtlCol="0" anchor="t">
            <a:spAutoFit/>
          </a:bodyPr>
          <a:lstStyle/>
          <a:p>
            <a:pPr marL="12700" algn="just">
              <a:spcBef>
                <a:spcPts val="100"/>
              </a:spcBef>
            </a:pPr>
            <a:r>
              <a:rPr lang="en-US" sz="2800" dirty="0" err="1" smtClean="0">
                <a:latin typeface="Calibri"/>
                <a:ea typeface="Calibri"/>
                <a:cs typeface="Calibri"/>
              </a:rPr>
              <a:t>Cơ</a:t>
            </a:r>
            <a:r>
              <a:rPr lang="en-US" sz="2800" dirty="0" smtClean="0">
                <a:latin typeface="Calibri"/>
                <a:ea typeface="Calibri"/>
                <a:cs typeface="Calibri"/>
              </a:rPr>
              <a:t> </a:t>
            </a:r>
            <a:r>
              <a:rPr lang="en-US" sz="2800" dirty="0" err="1" smtClean="0">
                <a:latin typeface="Calibri"/>
                <a:ea typeface="Calibri"/>
                <a:cs typeface="Calibri"/>
              </a:rPr>
              <a:t>chê</a:t>
            </a:r>
            <a:r>
              <a:rPr lang="en-US" sz="2800" dirty="0" smtClean="0">
                <a:latin typeface="Calibri"/>
                <a:ea typeface="Calibri"/>
                <a:cs typeface="Calibri"/>
              </a:rPr>
              <a:t>́ </a:t>
            </a:r>
            <a:r>
              <a:rPr lang="en-US" sz="2800" dirty="0" err="1" smtClean="0">
                <a:latin typeface="Calibri"/>
                <a:ea typeface="Calibri"/>
                <a:cs typeface="Calibri"/>
              </a:rPr>
              <a:t>đồng</a:t>
            </a:r>
            <a:r>
              <a:rPr lang="en-US" sz="2800" dirty="0" smtClean="0">
                <a:latin typeface="Calibri"/>
                <a:ea typeface="Calibri"/>
                <a:cs typeface="Calibri"/>
              </a:rPr>
              <a:t> </a:t>
            </a:r>
            <a:r>
              <a:rPr lang="en-US" sz="2800" dirty="0" err="1" smtClean="0">
                <a:latin typeface="Calibri"/>
                <a:ea typeface="Calibri"/>
                <a:cs typeface="Calibri"/>
              </a:rPr>
              <a:t>thuận</a:t>
            </a:r>
            <a:r>
              <a:rPr lang="en-US" sz="2800" dirty="0" smtClean="0">
                <a:latin typeface="Calibri"/>
                <a:ea typeface="Calibri"/>
                <a:cs typeface="Calibri"/>
              </a:rPr>
              <a:t> Raft</a:t>
            </a:r>
            <a:r>
              <a:rPr lang="vi-VN" sz="2800" dirty="0" smtClean="0">
                <a:latin typeface="Calibri"/>
                <a:ea typeface="Calibri"/>
                <a:cs typeface="Calibri"/>
              </a:rPr>
              <a:t>:</a:t>
            </a:r>
            <a:r>
              <a:rPr lang="vi-VN" sz="2800" dirty="0">
                <a:latin typeface="Calibri"/>
                <a:ea typeface="Calibri"/>
                <a:cs typeface="Calibri"/>
              </a:rPr>
              <a:t>  </a:t>
            </a:r>
            <a:endParaRPr lang="vi-VN" dirty="0"/>
          </a:p>
          <a:p>
            <a:pPr marL="469900" indent="-457200" algn="just">
              <a:buFont typeface="Arial"/>
              <a:buChar char="•"/>
            </a:pPr>
            <a:r>
              <a:rPr lang="vi-VN" sz="2800" dirty="0">
                <a:latin typeface="Calibri"/>
                <a:ea typeface="Calibri"/>
                <a:cs typeface="Calibri"/>
              </a:rPr>
              <a:t>Phát </a:t>
            </a:r>
            <a:r>
              <a:rPr lang="vi-VN" sz="2800" dirty="0" smtClean="0">
                <a:latin typeface="Calibri"/>
                <a:ea typeface="Calibri"/>
                <a:cs typeface="Calibri"/>
              </a:rPr>
              <a:t>hiện</a:t>
            </a:r>
            <a:r>
              <a:rPr lang="en-US" sz="2800" dirty="0" smtClean="0">
                <a:latin typeface="Calibri"/>
                <a:ea typeface="Calibri"/>
                <a:cs typeface="Calibri"/>
              </a:rPr>
              <a:t> </a:t>
            </a:r>
            <a:r>
              <a:rPr lang="vi-VN" sz="2800" dirty="0">
                <a:latin typeface="Calibri"/>
                <a:ea typeface="Calibri"/>
                <a:cs typeface="Calibri"/>
              </a:rPr>
              <a:t>được thiết kế dễ hiểu nhằm đảm bảo tính nhất quán trong các hệ thống phân </a:t>
            </a:r>
            <a:r>
              <a:rPr lang="vi-VN" sz="2800" dirty="0" smtClean="0">
                <a:latin typeface="Calibri"/>
                <a:ea typeface="Calibri"/>
                <a:cs typeface="Calibri"/>
              </a:rPr>
              <a:t>tán</a:t>
            </a:r>
            <a:r>
              <a:rPr lang="en-US" sz="2800" dirty="0" smtClean="0">
                <a:latin typeface="Calibri"/>
                <a:ea typeface="Calibri"/>
                <a:cs typeface="Calibri"/>
              </a:rPr>
              <a:t>; </a:t>
            </a:r>
            <a:r>
              <a:rPr lang="vi-VN" sz="2800" dirty="0" smtClean="0">
                <a:latin typeface="Calibri"/>
                <a:ea typeface="Calibri"/>
                <a:cs typeface="Calibri"/>
              </a:rPr>
              <a:t>đảm </a:t>
            </a:r>
            <a:r>
              <a:rPr lang="vi-VN" sz="2800" dirty="0">
                <a:latin typeface="Calibri"/>
                <a:ea typeface="Calibri"/>
                <a:cs typeface="Calibri"/>
              </a:rPr>
              <a:t>bảo rằng các nút (nodes) trong hệ thống phân tán luôn đồng thuận về thứ tự của các giao dịch, kể cả khi một số nút gặp </a:t>
            </a:r>
            <a:r>
              <a:rPr lang="vi-VN" sz="2800" dirty="0" smtClean="0">
                <a:latin typeface="Calibri"/>
                <a:ea typeface="Calibri"/>
                <a:cs typeface="Calibri"/>
              </a:rPr>
              <a:t>lỗi</a:t>
            </a:r>
            <a:r>
              <a:rPr lang="en-US" sz="2800" dirty="0" smtClean="0">
                <a:latin typeface="Calibri"/>
                <a:ea typeface="Calibri"/>
                <a:cs typeface="Calibri"/>
              </a:rPr>
              <a:t>.</a:t>
            </a:r>
            <a:endParaRPr lang="vi-VN" sz="2800" dirty="0">
              <a:latin typeface="Calibri"/>
              <a:ea typeface="Calibri"/>
              <a:cs typeface="Calibri"/>
            </a:endParaRPr>
          </a:p>
          <a:p>
            <a:pPr marL="12700" marR="5080" lvl="0" algn="just">
              <a:spcBef>
                <a:spcPts val="100"/>
              </a:spcBef>
            </a:pPr>
            <a:endParaRPr lang="vi-VN" sz="2400" dirty="0">
              <a:latin typeface="Calibri" panose="020F0502020204030204" pitchFamily="34" charset="0"/>
              <a:ea typeface="Calibri" panose="020F0502020204030204" pitchFamily="34" charset="0"/>
              <a:cs typeface="Calibri" panose="020F0502020204030204" pitchFamily="34" charset="0"/>
            </a:endParaRPr>
          </a:p>
        </p:txBody>
      </p:sp>
      <p:sp>
        <p:nvSpPr>
          <p:cNvPr id="17" name="object 17"/>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a:t>Đô</a:t>
            </a:r>
            <a:r>
              <a:rPr lang="en-US" spc="-30" dirty="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ct val="10000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7</a:t>
            </a:fld>
            <a:endParaRPr/>
          </a:p>
        </p:txBody>
      </p:sp>
    </p:spTree>
    <p:extLst>
      <p:ext uri="{BB962C8B-B14F-4D97-AF65-F5344CB8AC3E}">
        <p14:creationId xmlns:p14="http://schemas.microsoft.com/office/powerpoint/2010/main" val="1125606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7" y="125095"/>
            <a:ext cx="5132933" cy="474489"/>
          </a:xfrm>
          <a:prstGeom prst="rect">
            <a:avLst/>
          </a:prstGeom>
        </p:spPr>
        <p:txBody>
          <a:bodyPr vert="horz" wrap="square" lIns="0" tIns="12700" rIns="0" bIns="0" rtlCol="0" anchor="t">
            <a:spAutoFit/>
          </a:bodyPr>
          <a:lstStyle/>
          <a:p>
            <a:pPr marL="12700">
              <a:spcBef>
                <a:spcPts val="100"/>
              </a:spcBef>
            </a:pPr>
            <a:r>
              <a:rPr err="1"/>
              <a:t>Phần</a:t>
            </a:r>
            <a:r>
              <a:rPr spc="-20"/>
              <a:t> </a:t>
            </a:r>
            <a:r>
              <a:rPr spc="-5"/>
              <a:t>II</a:t>
            </a:r>
            <a:r>
              <a:rPr spc="5"/>
              <a:t> </a:t>
            </a:r>
            <a:r>
              <a:t>–</a:t>
            </a:r>
            <a:r>
              <a:rPr spc="-20"/>
              <a:t> </a:t>
            </a:r>
            <a:r>
              <a:rPr lang="en-US" spc="-20"/>
              <a:t>Cơ sở lý thuyết</a:t>
            </a:r>
          </a:p>
        </p:txBody>
      </p:sp>
      <p:sp>
        <p:nvSpPr>
          <p:cNvPr id="17" name="object 17"/>
          <p:cNvSpPr txBox="1">
            <a:spLocks noGrp="1"/>
          </p:cNvSpPr>
          <p:nvPr>
            <p:ph type="ftr" sz="quarter" idx="5"/>
          </p:nvPr>
        </p:nvSpPr>
        <p:spPr>
          <a:xfrm>
            <a:off x="3220339" y="6502400"/>
            <a:ext cx="3355340" cy="338554"/>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smtClean="0"/>
              <a:t>Đô</a:t>
            </a:r>
            <a:r>
              <a:rPr lang="en-US" spc="-30" dirty="0" smtClean="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ct val="10000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8</a:t>
            </a:fld>
            <a:endParaRPr/>
          </a:p>
        </p:txBody>
      </p:sp>
      <p:pic>
        <p:nvPicPr>
          <p:cNvPr id="7" name="Picture 6"/>
          <p:cNvPicPr>
            <a:picLocks noChangeAspect="1"/>
          </p:cNvPicPr>
          <p:nvPr/>
        </p:nvPicPr>
        <p:blipFill>
          <a:blip r:embed="rId3"/>
          <a:stretch>
            <a:fillRect/>
          </a:stretch>
        </p:blipFill>
        <p:spPr>
          <a:xfrm>
            <a:off x="1706631" y="1804275"/>
            <a:ext cx="5730737" cy="3249450"/>
          </a:xfrm>
          <a:prstGeom prst="rect">
            <a:avLst/>
          </a:prstGeom>
        </p:spPr>
      </p:pic>
    </p:spTree>
    <p:extLst>
      <p:ext uri="{BB962C8B-B14F-4D97-AF65-F5344CB8AC3E}">
        <p14:creationId xmlns:p14="http://schemas.microsoft.com/office/powerpoint/2010/main" val="631956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2103"/>
            <a:ext cx="9144000" cy="0"/>
          </a:xfrm>
          <a:custGeom>
            <a:avLst/>
            <a:gdLst/>
            <a:ahLst/>
            <a:cxnLst/>
            <a:rect l="l" t="t" r="r" b="b"/>
            <a:pathLst>
              <a:path w="9144000">
                <a:moveTo>
                  <a:pt x="0" y="0"/>
                </a:moveTo>
                <a:lnTo>
                  <a:pt x="9144000" y="0"/>
                </a:lnTo>
              </a:path>
            </a:pathLst>
          </a:custGeom>
          <a:ln w="57150">
            <a:solidFill>
              <a:srgbClr val="4471C4"/>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492635" y="144680"/>
            <a:ext cx="538946" cy="532333"/>
          </a:xfrm>
          <a:prstGeom prst="rect">
            <a:avLst/>
          </a:prstGeom>
        </p:spPr>
      </p:pic>
      <p:sp>
        <p:nvSpPr>
          <p:cNvPr id="4" name="object 4"/>
          <p:cNvSpPr txBox="1">
            <a:spLocks noGrp="1"/>
          </p:cNvSpPr>
          <p:nvPr>
            <p:ph type="title"/>
          </p:nvPr>
        </p:nvSpPr>
        <p:spPr>
          <a:xfrm>
            <a:off x="248817" y="125095"/>
            <a:ext cx="5132933" cy="474489"/>
          </a:xfrm>
          <a:prstGeom prst="rect">
            <a:avLst/>
          </a:prstGeom>
        </p:spPr>
        <p:txBody>
          <a:bodyPr vert="horz" wrap="square" lIns="0" tIns="12700" rIns="0" bIns="0" rtlCol="0" anchor="t">
            <a:spAutoFit/>
          </a:bodyPr>
          <a:lstStyle/>
          <a:p>
            <a:pPr marL="12700">
              <a:spcBef>
                <a:spcPts val="100"/>
              </a:spcBef>
            </a:pPr>
            <a:r>
              <a:rPr err="1"/>
              <a:t>Phần</a:t>
            </a:r>
            <a:r>
              <a:rPr spc="-20"/>
              <a:t> </a:t>
            </a:r>
            <a:r>
              <a:rPr spc="-5"/>
              <a:t>II</a:t>
            </a:r>
            <a:r>
              <a:rPr spc="5"/>
              <a:t> </a:t>
            </a:r>
            <a:r>
              <a:t>–</a:t>
            </a:r>
            <a:r>
              <a:rPr spc="-20"/>
              <a:t> </a:t>
            </a:r>
            <a:r>
              <a:rPr lang="en-US" spc="-20"/>
              <a:t>Cơ sở lý thuyết</a:t>
            </a:r>
          </a:p>
        </p:txBody>
      </p:sp>
      <p:sp>
        <p:nvSpPr>
          <p:cNvPr id="6" name="object 6"/>
          <p:cNvSpPr txBox="1"/>
          <p:nvPr/>
        </p:nvSpPr>
        <p:spPr>
          <a:xfrm>
            <a:off x="253205" y="1679624"/>
            <a:ext cx="8114940" cy="4703852"/>
          </a:xfrm>
          <a:prstGeom prst="rect">
            <a:avLst/>
          </a:prstGeom>
        </p:spPr>
        <p:txBody>
          <a:bodyPr vert="horz" wrap="square" lIns="0" tIns="12700" rIns="0" bIns="0" rtlCol="0" anchor="t">
            <a:spAutoFit/>
          </a:bodyPr>
          <a:lstStyle/>
          <a:p>
            <a:pPr marL="12700" algn="just">
              <a:spcBef>
                <a:spcPts val="100"/>
              </a:spcBef>
            </a:pPr>
            <a:r>
              <a:rPr lang="en-US" sz="2800" dirty="0" err="1" smtClean="0">
                <a:latin typeface="Calibri"/>
                <a:ea typeface="Calibri"/>
                <a:cs typeface="Calibri"/>
              </a:rPr>
              <a:t>Tô</a:t>
            </a:r>
            <a:r>
              <a:rPr lang="en-US" sz="2800" dirty="0" smtClean="0">
                <a:latin typeface="Calibri"/>
                <a:ea typeface="Calibri"/>
                <a:cs typeface="Calibri"/>
              </a:rPr>
              <a:t>̉ </a:t>
            </a:r>
            <a:r>
              <a:rPr lang="en-US" sz="2800" dirty="0" err="1" smtClean="0">
                <a:latin typeface="Calibri"/>
                <a:ea typeface="Calibri"/>
                <a:cs typeface="Calibri"/>
              </a:rPr>
              <a:t>chức</a:t>
            </a:r>
            <a:r>
              <a:rPr lang="en-US" sz="2800" dirty="0" smtClean="0">
                <a:latin typeface="Calibri"/>
                <a:ea typeface="Calibri"/>
                <a:cs typeface="Calibri"/>
              </a:rPr>
              <a:t> </a:t>
            </a:r>
            <a:r>
              <a:rPr lang="en-US" sz="2800" dirty="0" err="1" smtClean="0">
                <a:latin typeface="Calibri"/>
                <a:ea typeface="Calibri"/>
                <a:cs typeface="Calibri"/>
              </a:rPr>
              <a:t>các</a:t>
            </a:r>
            <a:r>
              <a:rPr lang="en-US" sz="2800" dirty="0" smtClean="0">
                <a:latin typeface="Calibri"/>
                <a:ea typeface="Calibri"/>
                <a:cs typeface="Calibri"/>
              </a:rPr>
              <a:t> node </a:t>
            </a:r>
            <a:r>
              <a:rPr lang="en-US" sz="2800" dirty="0" err="1" smtClean="0">
                <a:latin typeface="Calibri"/>
                <a:ea typeface="Calibri"/>
                <a:cs typeface="Calibri"/>
              </a:rPr>
              <a:t>trong</a:t>
            </a:r>
            <a:r>
              <a:rPr lang="en-US" sz="2800" dirty="0" smtClean="0">
                <a:latin typeface="Calibri"/>
                <a:ea typeface="Calibri"/>
                <a:cs typeface="Calibri"/>
              </a:rPr>
              <a:t> Raft</a:t>
            </a:r>
            <a:r>
              <a:rPr lang="vi-VN" sz="2800" dirty="0" smtClean="0">
                <a:latin typeface="Calibri"/>
                <a:ea typeface="Calibri"/>
                <a:cs typeface="Calibri"/>
              </a:rPr>
              <a:t>:</a:t>
            </a:r>
            <a:r>
              <a:rPr lang="vi-VN" sz="2800" dirty="0">
                <a:latin typeface="Calibri"/>
                <a:ea typeface="Calibri"/>
                <a:cs typeface="Calibri"/>
              </a:rPr>
              <a:t>  </a:t>
            </a:r>
            <a:endParaRPr lang="vi-VN" dirty="0"/>
          </a:p>
          <a:p>
            <a:pPr marL="469900" indent="-457200" algn="just">
              <a:buFont typeface="Arial"/>
              <a:buChar char="•"/>
            </a:pPr>
            <a:r>
              <a:rPr lang="en-US" sz="2800" dirty="0" smtClean="0">
                <a:ea typeface="Calibri"/>
                <a:cs typeface="Calibri"/>
              </a:rPr>
              <a:t>Leader</a:t>
            </a:r>
            <a:r>
              <a:rPr lang="en-US" sz="2800" dirty="0">
                <a:ea typeface="Calibri"/>
                <a:cs typeface="Calibri"/>
              </a:rPr>
              <a:t>: </a:t>
            </a:r>
            <a:r>
              <a:rPr lang="en-US" sz="2800" dirty="0" err="1">
                <a:ea typeface="Calibri"/>
                <a:cs typeface="Calibri"/>
              </a:rPr>
              <a:t>Là</a:t>
            </a:r>
            <a:r>
              <a:rPr lang="en-US" sz="2800" dirty="0">
                <a:ea typeface="Calibri"/>
                <a:cs typeface="Calibri"/>
              </a:rPr>
              <a:t> </a:t>
            </a:r>
            <a:r>
              <a:rPr lang="en-US" sz="2800" dirty="0" err="1">
                <a:ea typeface="Calibri"/>
                <a:cs typeface="Calibri"/>
              </a:rPr>
              <a:t>nút</a:t>
            </a:r>
            <a:r>
              <a:rPr lang="en-US" sz="2800" dirty="0">
                <a:ea typeface="Calibri"/>
                <a:cs typeface="Calibri"/>
              </a:rPr>
              <a:t> </a:t>
            </a:r>
            <a:r>
              <a:rPr lang="en-US" sz="2800" dirty="0" err="1">
                <a:ea typeface="Calibri"/>
                <a:cs typeface="Calibri"/>
              </a:rPr>
              <a:t>trung</a:t>
            </a:r>
            <a:r>
              <a:rPr lang="en-US" sz="2800" dirty="0">
                <a:ea typeface="Calibri"/>
                <a:cs typeface="Calibri"/>
              </a:rPr>
              <a:t> </a:t>
            </a:r>
            <a:r>
              <a:rPr lang="en-US" sz="2800" dirty="0" err="1">
                <a:ea typeface="Calibri"/>
                <a:cs typeface="Calibri"/>
              </a:rPr>
              <a:t>tâm</a:t>
            </a:r>
            <a:r>
              <a:rPr lang="en-US" sz="2800" dirty="0">
                <a:ea typeface="Calibri"/>
                <a:cs typeface="Calibri"/>
              </a:rPr>
              <a:t>, </a:t>
            </a:r>
            <a:r>
              <a:rPr lang="en-US" sz="2800" dirty="0" err="1">
                <a:ea typeface="Calibri"/>
                <a:cs typeface="Calibri"/>
              </a:rPr>
              <a:t>chịu</a:t>
            </a:r>
            <a:r>
              <a:rPr lang="en-US" sz="2800" dirty="0">
                <a:ea typeface="Calibri"/>
                <a:cs typeface="Calibri"/>
              </a:rPr>
              <a:t> </a:t>
            </a:r>
            <a:r>
              <a:rPr lang="en-US" sz="2800" dirty="0" err="1">
                <a:ea typeface="Calibri"/>
                <a:cs typeface="Calibri"/>
              </a:rPr>
              <a:t>trách</a:t>
            </a:r>
            <a:r>
              <a:rPr lang="en-US" sz="2800" dirty="0">
                <a:ea typeface="Calibri"/>
                <a:cs typeface="Calibri"/>
              </a:rPr>
              <a:t> </a:t>
            </a:r>
            <a:r>
              <a:rPr lang="en-US" sz="2800" dirty="0" err="1">
                <a:ea typeface="Calibri"/>
                <a:cs typeface="Calibri"/>
              </a:rPr>
              <a:t>nhiệm</a:t>
            </a:r>
            <a:r>
              <a:rPr lang="en-US" sz="2800" dirty="0">
                <a:ea typeface="Calibri"/>
                <a:cs typeface="Calibri"/>
              </a:rPr>
              <a:t> </a:t>
            </a:r>
            <a:r>
              <a:rPr lang="en-US" sz="2800" dirty="0" err="1">
                <a:ea typeface="Calibri"/>
                <a:cs typeface="Calibri"/>
              </a:rPr>
              <a:t>nhận</a:t>
            </a:r>
            <a:r>
              <a:rPr lang="en-US" sz="2800" dirty="0">
                <a:ea typeface="Calibri"/>
                <a:cs typeface="Calibri"/>
              </a:rPr>
              <a:t> </a:t>
            </a:r>
            <a:r>
              <a:rPr lang="en-US" sz="2800" dirty="0" err="1">
                <a:ea typeface="Calibri"/>
                <a:cs typeface="Calibri"/>
              </a:rPr>
              <a:t>giao</a:t>
            </a:r>
            <a:r>
              <a:rPr lang="en-US" sz="2800" dirty="0">
                <a:ea typeface="Calibri"/>
                <a:cs typeface="Calibri"/>
              </a:rPr>
              <a:t> </a:t>
            </a:r>
            <a:r>
              <a:rPr lang="en-US" sz="2800" dirty="0" err="1">
                <a:ea typeface="Calibri"/>
                <a:cs typeface="Calibri"/>
              </a:rPr>
              <a:t>dịch</a:t>
            </a:r>
            <a:r>
              <a:rPr lang="en-US" sz="2800" dirty="0">
                <a:ea typeface="Calibri"/>
                <a:cs typeface="Calibri"/>
              </a:rPr>
              <a:t>, </a:t>
            </a:r>
            <a:r>
              <a:rPr lang="en-US" sz="2800" dirty="0" err="1">
                <a:ea typeface="Calibri"/>
                <a:cs typeface="Calibri"/>
              </a:rPr>
              <a:t>tạo</a:t>
            </a:r>
            <a:r>
              <a:rPr lang="en-US" sz="2800" dirty="0">
                <a:ea typeface="Calibri"/>
                <a:cs typeface="Calibri"/>
              </a:rPr>
              <a:t> log, </a:t>
            </a:r>
            <a:r>
              <a:rPr lang="en-US" sz="2800" dirty="0" err="1">
                <a:ea typeface="Calibri"/>
                <a:cs typeface="Calibri"/>
              </a:rPr>
              <a:t>và</a:t>
            </a:r>
            <a:r>
              <a:rPr lang="en-US" sz="2800" dirty="0">
                <a:ea typeface="Calibri"/>
                <a:cs typeface="Calibri"/>
              </a:rPr>
              <a:t> </a:t>
            </a:r>
            <a:r>
              <a:rPr lang="en-US" sz="2800" dirty="0" err="1">
                <a:ea typeface="Calibri"/>
                <a:cs typeface="Calibri"/>
              </a:rPr>
              <a:t>sao</a:t>
            </a:r>
            <a:r>
              <a:rPr lang="en-US" sz="2800" dirty="0">
                <a:ea typeface="Calibri"/>
                <a:cs typeface="Calibri"/>
              </a:rPr>
              <a:t> </a:t>
            </a:r>
            <a:r>
              <a:rPr lang="en-US" sz="2800" dirty="0" err="1">
                <a:ea typeface="Calibri"/>
                <a:cs typeface="Calibri"/>
              </a:rPr>
              <a:t>chép</a:t>
            </a:r>
            <a:r>
              <a:rPr lang="en-US" sz="2800" dirty="0">
                <a:ea typeface="Calibri"/>
                <a:cs typeface="Calibri"/>
              </a:rPr>
              <a:t> </a:t>
            </a:r>
            <a:r>
              <a:rPr lang="en-US" sz="2800" dirty="0" err="1">
                <a:ea typeface="Calibri"/>
                <a:cs typeface="Calibri"/>
              </a:rPr>
              <a:t>dữ</a:t>
            </a:r>
            <a:r>
              <a:rPr lang="en-US" sz="2800" dirty="0">
                <a:ea typeface="Calibri"/>
                <a:cs typeface="Calibri"/>
              </a:rPr>
              <a:t> </a:t>
            </a:r>
            <a:r>
              <a:rPr lang="en-US" sz="2800" dirty="0" err="1">
                <a:ea typeface="Calibri"/>
                <a:cs typeface="Calibri"/>
              </a:rPr>
              <a:t>liệu</a:t>
            </a:r>
            <a:r>
              <a:rPr lang="en-US" sz="2800" dirty="0">
                <a:ea typeface="Calibri"/>
                <a:cs typeface="Calibri"/>
              </a:rPr>
              <a:t> </a:t>
            </a:r>
            <a:r>
              <a:rPr lang="en-US" sz="2800" dirty="0" err="1">
                <a:ea typeface="Calibri"/>
                <a:cs typeface="Calibri"/>
              </a:rPr>
              <a:t>đến</a:t>
            </a:r>
            <a:r>
              <a:rPr lang="en-US" sz="2800" dirty="0">
                <a:ea typeface="Calibri"/>
                <a:cs typeface="Calibri"/>
              </a:rPr>
              <a:t> </a:t>
            </a:r>
            <a:r>
              <a:rPr lang="en-US" sz="2800" dirty="0" err="1">
                <a:ea typeface="Calibri"/>
                <a:cs typeface="Calibri"/>
              </a:rPr>
              <a:t>các</a:t>
            </a:r>
            <a:r>
              <a:rPr lang="en-US" sz="2800" dirty="0">
                <a:ea typeface="Calibri"/>
                <a:cs typeface="Calibri"/>
              </a:rPr>
              <a:t> </a:t>
            </a:r>
            <a:r>
              <a:rPr lang="en-US" sz="2800" dirty="0" err="1">
                <a:ea typeface="Calibri"/>
                <a:cs typeface="Calibri"/>
              </a:rPr>
              <a:t>nút</a:t>
            </a:r>
            <a:r>
              <a:rPr lang="en-US" sz="2800" dirty="0">
                <a:ea typeface="Calibri"/>
                <a:cs typeface="Calibri"/>
              </a:rPr>
              <a:t> </a:t>
            </a:r>
            <a:r>
              <a:rPr lang="en-US" sz="2800" dirty="0" err="1">
                <a:ea typeface="Calibri"/>
                <a:cs typeface="Calibri"/>
              </a:rPr>
              <a:t>khác</a:t>
            </a:r>
            <a:r>
              <a:rPr lang="en-US" sz="2800" dirty="0">
                <a:ea typeface="Calibri"/>
                <a:cs typeface="Calibri"/>
              </a:rPr>
              <a:t> (followers)</a:t>
            </a:r>
            <a:r>
              <a:rPr lang="en-US" sz="2800" dirty="0" smtClean="0">
                <a:latin typeface="Calibri"/>
                <a:ea typeface="Calibri"/>
                <a:cs typeface="Calibri"/>
              </a:rPr>
              <a:t>.</a:t>
            </a:r>
          </a:p>
          <a:p>
            <a:pPr marL="469900" indent="-457200" algn="just">
              <a:buFont typeface="Arial"/>
              <a:buChar char="•"/>
            </a:pPr>
            <a:r>
              <a:rPr lang="en-US" sz="2800" dirty="0" smtClean="0">
                <a:latin typeface="Calibri"/>
                <a:ea typeface="Calibri"/>
                <a:cs typeface="Calibri"/>
              </a:rPr>
              <a:t> Follower</a:t>
            </a:r>
            <a:r>
              <a:rPr lang="vi-VN" sz="2800" dirty="0" smtClean="0">
                <a:latin typeface="Calibri"/>
                <a:ea typeface="Calibri"/>
                <a:cs typeface="Calibri"/>
              </a:rPr>
              <a:t>: </a:t>
            </a:r>
            <a:r>
              <a:rPr lang="vi-VN" sz="2800" dirty="0">
                <a:latin typeface="Calibri"/>
                <a:ea typeface="Calibri"/>
                <a:cs typeface="Calibri"/>
              </a:rPr>
              <a:t>Lắng nghe và tuân theo các chỉ thị của leader, đồng thời lưu trữ bản sao dữ liệu để đảm bảo tính đồng nhất</a:t>
            </a:r>
            <a:r>
              <a:rPr lang="vi-VN" sz="2800" dirty="0" smtClean="0">
                <a:latin typeface="Calibri"/>
                <a:ea typeface="Calibri"/>
                <a:cs typeface="Calibri"/>
              </a:rPr>
              <a:t>.</a:t>
            </a:r>
            <a:endParaRPr lang="en-US" sz="2800" dirty="0" smtClean="0">
              <a:latin typeface="Calibri"/>
              <a:ea typeface="Calibri"/>
              <a:cs typeface="Calibri"/>
            </a:endParaRPr>
          </a:p>
          <a:p>
            <a:pPr marL="469900" indent="-457200" algn="just">
              <a:buFont typeface="Arial"/>
              <a:buChar char="•"/>
            </a:pPr>
            <a:r>
              <a:rPr lang="en-US" sz="2800" dirty="0" smtClean="0">
                <a:ea typeface="Calibri"/>
                <a:cs typeface="Calibri"/>
              </a:rPr>
              <a:t>Candidate: </a:t>
            </a:r>
            <a:r>
              <a:rPr lang="en-US" sz="2800" dirty="0" err="1">
                <a:ea typeface="Calibri"/>
                <a:cs typeface="Calibri"/>
              </a:rPr>
              <a:t>Khi</a:t>
            </a:r>
            <a:r>
              <a:rPr lang="en-US" sz="2800" dirty="0">
                <a:ea typeface="Calibri"/>
                <a:cs typeface="Calibri"/>
              </a:rPr>
              <a:t> leader </a:t>
            </a:r>
            <a:r>
              <a:rPr lang="en-US" sz="2800" dirty="0" err="1">
                <a:ea typeface="Calibri"/>
                <a:cs typeface="Calibri"/>
              </a:rPr>
              <a:t>không</a:t>
            </a:r>
            <a:r>
              <a:rPr lang="en-US" sz="2800" dirty="0">
                <a:ea typeface="Calibri"/>
                <a:cs typeface="Calibri"/>
              </a:rPr>
              <a:t> </a:t>
            </a:r>
            <a:r>
              <a:rPr lang="en-US" sz="2800" dirty="0" err="1">
                <a:ea typeface="Calibri"/>
                <a:cs typeface="Calibri"/>
              </a:rPr>
              <a:t>khả</a:t>
            </a:r>
            <a:r>
              <a:rPr lang="en-US" sz="2800" dirty="0">
                <a:ea typeface="Calibri"/>
                <a:cs typeface="Calibri"/>
              </a:rPr>
              <a:t> </a:t>
            </a:r>
            <a:r>
              <a:rPr lang="en-US" sz="2800" dirty="0" err="1">
                <a:ea typeface="Calibri"/>
                <a:cs typeface="Calibri"/>
              </a:rPr>
              <a:t>dụng</a:t>
            </a:r>
            <a:r>
              <a:rPr lang="en-US" sz="2800" dirty="0">
                <a:ea typeface="Calibri"/>
                <a:cs typeface="Calibri"/>
              </a:rPr>
              <a:t>, follower </a:t>
            </a:r>
            <a:r>
              <a:rPr lang="en-US" sz="2800" dirty="0" err="1">
                <a:ea typeface="Calibri"/>
                <a:cs typeface="Calibri"/>
              </a:rPr>
              <a:t>có</a:t>
            </a:r>
            <a:r>
              <a:rPr lang="en-US" sz="2800" dirty="0">
                <a:ea typeface="Calibri"/>
                <a:cs typeface="Calibri"/>
              </a:rPr>
              <a:t> </a:t>
            </a:r>
            <a:r>
              <a:rPr lang="en-US" sz="2800" dirty="0" err="1">
                <a:ea typeface="Calibri"/>
                <a:cs typeface="Calibri"/>
              </a:rPr>
              <a:t>thể</a:t>
            </a:r>
            <a:r>
              <a:rPr lang="en-US" sz="2800" dirty="0">
                <a:ea typeface="Calibri"/>
                <a:cs typeface="Calibri"/>
              </a:rPr>
              <a:t> </a:t>
            </a:r>
            <a:r>
              <a:rPr lang="en-US" sz="2800" dirty="0" err="1">
                <a:ea typeface="Calibri"/>
                <a:cs typeface="Calibri"/>
              </a:rPr>
              <a:t>chuyển</a:t>
            </a:r>
            <a:r>
              <a:rPr lang="en-US" sz="2800" dirty="0">
                <a:ea typeface="Calibri"/>
                <a:cs typeface="Calibri"/>
              </a:rPr>
              <a:t> sang </a:t>
            </a:r>
            <a:r>
              <a:rPr lang="en-US" sz="2800" dirty="0" err="1">
                <a:ea typeface="Calibri"/>
                <a:cs typeface="Calibri"/>
              </a:rPr>
              <a:t>trạng</a:t>
            </a:r>
            <a:r>
              <a:rPr lang="en-US" sz="2800" dirty="0">
                <a:ea typeface="Calibri"/>
                <a:cs typeface="Calibri"/>
              </a:rPr>
              <a:t> </a:t>
            </a:r>
            <a:r>
              <a:rPr lang="en-US" sz="2800" dirty="0" err="1">
                <a:ea typeface="Calibri"/>
                <a:cs typeface="Calibri"/>
              </a:rPr>
              <a:t>thái</a:t>
            </a:r>
            <a:r>
              <a:rPr lang="en-US" sz="2800" dirty="0">
                <a:ea typeface="Calibri"/>
                <a:cs typeface="Calibri"/>
              </a:rPr>
              <a:t> candidate </a:t>
            </a:r>
            <a:r>
              <a:rPr lang="en-US" sz="2800" dirty="0" err="1">
                <a:ea typeface="Calibri"/>
                <a:cs typeface="Calibri"/>
              </a:rPr>
              <a:t>để</a:t>
            </a:r>
            <a:r>
              <a:rPr lang="en-US" sz="2800" dirty="0">
                <a:ea typeface="Calibri"/>
                <a:cs typeface="Calibri"/>
              </a:rPr>
              <a:t> </a:t>
            </a:r>
            <a:r>
              <a:rPr lang="en-US" sz="2800" dirty="0" err="1">
                <a:ea typeface="Calibri"/>
                <a:cs typeface="Calibri"/>
              </a:rPr>
              <a:t>tham</a:t>
            </a:r>
            <a:r>
              <a:rPr lang="en-US" sz="2800" dirty="0">
                <a:ea typeface="Calibri"/>
                <a:cs typeface="Calibri"/>
              </a:rPr>
              <a:t> </a:t>
            </a:r>
            <a:r>
              <a:rPr lang="en-US" sz="2800" dirty="0" err="1">
                <a:ea typeface="Calibri"/>
                <a:cs typeface="Calibri"/>
              </a:rPr>
              <a:t>gia</a:t>
            </a:r>
            <a:r>
              <a:rPr lang="en-US" sz="2800" dirty="0">
                <a:ea typeface="Calibri"/>
                <a:cs typeface="Calibri"/>
              </a:rPr>
              <a:t> </a:t>
            </a:r>
            <a:r>
              <a:rPr lang="en-US" sz="2800" dirty="0" err="1">
                <a:ea typeface="Calibri"/>
                <a:cs typeface="Calibri"/>
              </a:rPr>
              <a:t>vào</a:t>
            </a:r>
            <a:r>
              <a:rPr lang="en-US" sz="2800" dirty="0">
                <a:ea typeface="Calibri"/>
                <a:cs typeface="Calibri"/>
              </a:rPr>
              <a:t> </a:t>
            </a:r>
            <a:r>
              <a:rPr lang="en-US" sz="2800" dirty="0" err="1">
                <a:ea typeface="Calibri"/>
                <a:cs typeface="Calibri"/>
              </a:rPr>
              <a:t>quá</a:t>
            </a:r>
            <a:r>
              <a:rPr lang="en-US" sz="2800" dirty="0">
                <a:ea typeface="Calibri"/>
                <a:cs typeface="Calibri"/>
              </a:rPr>
              <a:t> </a:t>
            </a:r>
            <a:r>
              <a:rPr lang="en-US" sz="2800" dirty="0" err="1">
                <a:ea typeface="Calibri"/>
                <a:cs typeface="Calibri"/>
              </a:rPr>
              <a:t>trình</a:t>
            </a:r>
            <a:r>
              <a:rPr lang="en-US" sz="2800" dirty="0">
                <a:ea typeface="Calibri"/>
                <a:cs typeface="Calibri"/>
              </a:rPr>
              <a:t> </a:t>
            </a:r>
            <a:r>
              <a:rPr lang="en-US" sz="2800" dirty="0" err="1">
                <a:ea typeface="Calibri"/>
                <a:cs typeface="Calibri"/>
              </a:rPr>
              <a:t>bầu</a:t>
            </a:r>
            <a:r>
              <a:rPr lang="en-US" sz="2800" dirty="0">
                <a:ea typeface="Calibri"/>
                <a:cs typeface="Calibri"/>
              </a:rPr>
              <a:t> </a:t>
            </a:r>
            <a:r>
              <a:rPr lang="en-US" sz="2800" dirty="0" err="1">
                <a:ea typeface="Calibri"/>
                <a:cs typeface="Calibri"/>
              </a:rPr>
              <a:t>chọn</a:t>
            </a:r>
            <a:r>
              <a:rPr lang="en-US" sz="2800" dirty="0">
                <a:ea typeface="Calibri"/>
                <a:cs typeface="Calibri"/>
              </a:rPr>
              <a:t> leader </a:t>
            </a:r>
            <a:r>
              <a:rPr lang="en-US" sz="2800" dirty="0" err="1" smtClean="0">
                <a:ea typeface="Calibri"/>
                <a:cs typeface="Calibri"/>
              </a:rPr>
              <a:t>mới</a:t>
            </a:r>
            <a:r>
              <a:rPr lang="en-US" sz="2800" dirty="0" smtClean="0">
                <a:ea typeface="Calibri"/>
                <a:cs typeface="Calibri"/>
              </a:rPr>
              <a:t>.</a:t>
            </a:r>
            <a:endParaRPr lang="vi-VN" sz="2800" dirty="0" smtClean="0">
              <a:latin typeface="Calibri"/>
              <a:ea typeface="Calibri"/>
              <a:cs typeface="Calibri"/>
            </a:endParaRPr>
          </a:p>
          <a:p>
            <a:pPr marL="12700" marR="5080" lvl="0" algn="just">
              <a:spcBef>
                <a:spcPts val="100"/>
              </a:spcBef>
            </a:pPr>
            <a:endParaRPr lang="vi-VN" sz="2400" dirty="0">
              <a:latin typeface="Calibri" panose="020F0502020204030204" pitchFamily="34" charset="0"/>
              <a:ea typeface="Calibri" panose="020F0502020204030204" pitchFamily="34" charset="0"/>
              <a:cs typeface="Calibri" panose="020F0502020204030204" pitchFamily="34" charset="0"/>
            </a:endParaRPr>
          </a:p>
        </p:txBody>
      </p:sp>
      <p:sp>
        <p:nvSpPr>
          <p:cNvPr id="17" name="object 17"/>
          <p:cNvSpPr txBox="1">
            <a:spLocks noGrp="1"/>
          </p:cNvSpPr>
          <p:nvPr>
            <p:ph type="ftr" sz="quarter" idx="5"/>
          </p:nvPr>
        </p:nvSpPr>
        <p:spPr>
          <a:xfrm>
            <a:off x="3220339" y="6502400"/>
            <a:ext cx="3355340" cy="309957"/>
          </a:xfrm>
          <a:prstGeom prst="rect">
            <a:avLst/>
          </a:prstGeom>
        </p:spPr>
        <p:txBody>
          <a:bodyPr vert="horz" wrap="square" lIns="0" tIns="0" rIns="0" bIns="0" rtlCol="0">
            <a:spAutoFit/>
          </a:bodyPr>
          <a:lstStyle/>
          <a:p>
            <a:pPr algn="ctr">
              <a:lnSpc>
                <a:spcPts val="1240"/>
              </a:lnSpc>
            </a:pPr>
            <a:r>
              <a:rPr dirty="0" err="1"/>
              <a:t>Báo</a:t>
            </a:r>
            <a:r>
              <a:rPr spc="-5" dirty="0"/>
              <a:t> </a:t>
            </a:r>
            <a:r>
              <a:rPr spc="-5" dirty="0" err="1"/>
              <a:t>cáo</a:t>
            </a:r>
            <a:r>
              <a:rPr spc="-10" dirty="0"/>
              <a:t> </a:t>
            </a:r>
            <a:r>
              <a:rPr dirty="0"/>
              <a:t>-</a:t>
            </a:r>
            <a:r>
              <a:rPr spc="-15" dirty="0"/>
              <a:t> </a:t>
            </a:r>
            <a:r>
              <a:rPr lang="en-US" spc="-30" dirty="0" err="1"/>
              <a:t>Đô</a:t>
            </a:r>
            <a:r>
              <a:rPr lang="en-US" spc="-30" dirty="0"/>
              <a:t>̀ </a:t>
            </a:r>
            <a:r>
              <a:rPr lang="en-US" spc="-30" dirty="0" err="1"/>
              <a:t>án</a:t>
            </a:r>
            <a:r>
              <a:rPr lang="en-US" spc="-30" dirty="0"/>
              <a:t> </a:t>
            </a:r>
            <a:r>
              <a:rPr lang="en-US" spc="-30" dirty="0" err="1"/>
              <a:t>chuyên</a:t>
            </a:r>
            <a:r>
              <a:rPr lang="en-US" spc="-30" dirty="0"/>
              <a:t> </a:t>
            </a:r>
            <a:r>
              <a:rPr lang="en-US" spc="-30" dirty="0" err="1"/>
              <a:t>ngành</a:t>
            </a:r>
            <a:endParaRPr lang="en-US" dirty="0"/>
          </a:p>
          <a:p>
            <a:pPr algn="ctr">
              <a:lnSpc>
                <a:spcPts val="1240"/>
              </a:lnSpc>
            </a:pPr>
            <a:r>
              <a:rPr b="0" i="0" spc="-5" dirty="0" smtClean="0">
                <a:latin typeface="Calibri"/>
                <a:cs typeface="Calibri"/>
              </a:rPr>
              <a:t>University</a:t>
            </a:r>
            <a:r>
              <a:rPr b="0" i="0" spc="-15" dirty="0" smtClean="0">
                <a:latin typeface="Calibri"/>
                <a:cs typeface="Calibri"/>
              </a:rPr>
              <a:t> </a:t>
            </a:r>
            <a:r>
              <a:rPr b="0" i="0" spc="-5" dirty="0">
                <a:latin typeface="Calibri"/>
                <a:cs typeface="Calibri"/>
              </a:rPr>
              <a:t>of Information</a:t>
            </a:r>
            <a:r>
              <a:rPr b="0" i="0" spc="-30" dirty="0">
                <a:latin typeface="Calibri"/>
                <a:cs typeface="Calibri"/>
              </a:rPr>
              <a:t> </a:t>
            </a:r>
            <a:r>
              <a:rPr b="0" i="0" spc="-15" dirty="0">
                <a:latin typeface="Calibri"/>
                <a:cs typeface="Calibri"/>
              </a:rPr>
              <a:t>Technology</a:t>
            </a:r>
            <a:r>
              <a:rPr b="0" i="0" spc="-30" dirty="0">
                <a:latin typeface="Calibri"/>
                <a:cs typeface="Calibri"/>
              </a:rPr>
              <a:t> </a:t>
            </a:r>
            <a:r>
              <a:rPr b="0" i="0" spc="-5" dirty="0">
                <a:latin typeface="Calibri"/>
                <a:cs typeface="Calibri"/>
              </a:rPr>
              <a:t>(UIT),</a:t>
            </a:r>
            <a:r>
              <a:rPr b="0" i="0" spc="5" dirty="0">
                <a:latin typeface="Calibri"/>
                <a:cs typeface="Calibri"/>
              </a:rPr>
              <a:t> </a:t>
            </a:r>
            <a:r>
              <a:rPr b="0" i="0" dirty="0">
                <a:latin typeface="Calibri"/>
                <a:cs typeface="Calibri"/>
              </a:rPr>
              <a:t>VNU-HCM</a:t>
            </a: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9</a:t>
            </a:fld>
            <a:endParaRPr/>
          </a:p>
        </p:txBody>
      </p:sp>
    </p:spTree>
    <p:extLst>
      <p:ext uri="{BB962C8B-B14F-4D97-AF65-F5344CB8AC3E}">
        <p14:creationId xmlns:p14="http://schemas.microsoft.com/office/powerpoint/2010/main" val="38575066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737</TotalTime>
  <Words>1449</Words>
  <Application>Microsoft Office PowerPoint</Application>
  <PresentationFormat>On-screen Show (4:3)</PresentationFormat>
  <Paragraphs>224</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Arial MT</vt:lpstr>
      <vt:lpstr>Calibri</vt:lpstr>
      <vt:lpstr>Cordia New</vt:lpstr>
      <vt:lpstr>Times New Roman</vt:lpstr>
      <vt:lpstr>Office Theme</vt:lpstr>
      <vt:lpstr>PowerPoint Presentation</vt:lpstr>
      <vt:lpstr>Nội dung báo cáo</vt:lpstr>
      <vt:lpstr>Phần I – Giới thiệu</vt:lpstr>
      <vt:lpstr>Phần I – Giới thiệu</vt:lpstr>
      <vt:lpstr>Phần I – Ngữ cảnh</vt:lpstr>
      <vt:lpstr>Phần II – Cơ sở lý thuyết</vt:lpstr>
      <vt:lpstr>Phần II – Cơ sở lý thuyết</vt:lpstr>
      <vt:lpstr>Phần II – Cơ sở lý thuyết</vt:lpstr>
      <vt:lpstr>Phần II – Cơ sở lý thuyết</vt:lpstr>
      <vt:lpstr>Phần II – Cơ sở lý thuyết</vt:lpstr>
      <vt:lpstr>Phần II – Cơ sở lý thuyết</vt:lpstr>
      <vt:lpstr>Phần III – Phương pháp thực hiện – Triển khai</vt:lpstr>
      <vt:lpstr>Phần III – </vt:lpstr>
      <vt:lpstr>Phần III – </vt:lpstr>
      <vt:lpstr>Phần III – </vt:lpstr>
      <vt:lpstr>Phần III – </vt:lpstr>
      <vt:lpstr>Phần III – </vt:lpstr>
      <vt:lpstr>Phần III – </vt:lpstr>
      <vt:lpstr>Phần III – </vt:lpstr>
      <vt:lpstr>Phần III – </vt:lpstr>
      <vt:lpstr>Phần III – </vt:lpstr>
      <vt:lpstr>Phần III – </vt:lpstr>
      <vt:lpstr>Phần III – </vt:lpstr>
      <vt:lpstr>Phần III – </vt:lpstr>
      <vt:lpstr>Phần III – </vt:lpstr>
      <vt:lpstr>Phần III – </vt:lpstr>
      <vt:lpstr>Phần III – </vt:lpstr>
      <vt:lpstr>Phần III – </vt:lpstr>
      <vt:lpstr>Phần III –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Ung Van, Giau</dc:creator>
  <cp:lastModifiedBy>Dell</cp:lastModifiedBy>
  <cp:revision>94</cp:revision>
  <dcterms:created xsi:type="dcterms:W3CDTF">2024-11-07T12:52:55Z</dcterms:created>
  <dcterms:modified xsi:type="dcterms:W3CDTF">2025-01-23T06:55:12Z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2024-04-17T00:00:00Z</vt:filetime>
  </property>
  <property fmtid="{D5CDD505-2E9C-101B-9397-08002B2CF9AE}" pid="3" name="Creator">
    <vt:lpwstr>Microsoft® PowerPoint® for Microsoft 365</vt:lpwstr>
  </property>
  <property fmtid="{D5CDD505-2E9C-101B-9397-08002B2CF9AE}" pid="4" name="LastSaved">
    <vt:filetime>2024-11-07T00:00:00Z</vt:filetime>
  </property>
</Properties>
</file>